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6" r:id="rId2"/>
    <p:sldId id="377" r:id="rId3"/>
    <p:sldId id="384" r:id="rId4"/>
    <p:sldId id="383" r:id="rId5"/>
    <p:sldId id="382" r:id="rId6"/>
    <p:sldId id="388" r:id="rId7"/>
    <p:sldId id="381" r:id="rId8"/>
    <p:sldId id="389" r:id="rId9"/>
    <p:sldId id="380" r:id="rId10"/>
    <p:sldId id="385" r:id="rId11"/>
    <p:sldId id="386" r:id="rId12"/>
    <p:sldId id="387" r:id="rId13"/>
    <p:sldId id="394" r:id="rId14"/>
    <p:sldId id="393" r:id="rId15"/>
    <p:sldId id="392" r:id="rId16"/>
    <p:sldId id="395" r:id="rId17"/>
    <p:sldId id="396" r:id="rId18"/>
    <p:sldId id="397" r:id="rId19"/>
    <p:sldId id="379" r:id="rId20"/>
    <p:sldId id="378" r:id="rId21"/>
    <p:sldId id="391" r:id="rId22"/>
  </p:sldIdLst>
  <p:sldSz cx="9144000" cy="6858000" type="screen4x3"/>
  <p:notesSz cx="6794500" cy="9906000"/>
  <p:custDataLst>
    <p:tags r:id="rId25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949EAA"/>
      </a:buClr>
      <a:buFont typeface="Wingdings" pitchFamily="2" charset="2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949EAA"/>
      </a:buClr>
      <a:buFont typeface="Wingdings" pitchFamily="2" charset="2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949EAA"/>
      </a:buClr>
      <a:buFont typeface="Wingdings" pitchFamily="2" charset="2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949EAA"/>
      </a:buClr>
      <a:buFont typeface="Wingdings" pitchFamily="2" charset="2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949EAA"/>
      </a:buClr>
      <a:buFont typeface="Wingdings" pitchFamily="2" charset="2"/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 autoAdjust="0"/>
  </p:normalViewPr>
  <p:slideViewPr>
    <p:cSldViewPr>
      <p:cViewPr>
        <p:scale>
          <a:sx n="100" d="100"/>
          <a:sy n="100" d="100"/>
        </p:scale>
        <p:origin x="-1134" y="-24"/>
      </p:cViewPr>
      <p:guideLst>
        <p:guide orient="horz" pos="2160"/>
        <p:guide pos="2880"/>
        <p:guide pos="14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9C279-4BD7-475B-B03F-6F537045E1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47B3140-957A-4ABE-9C49-84DD68A7516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Außenansicht</a:t>
          </a:r>
        </a:p>
      </dgm:t>
    </dgm:pt>
    <dgm:pt modelId="{9B8B4A56-A885-47E6-AFEF-0C4851E91713}" type="parTrans" cxnId="{010A70E6-DEE6-47F4-A7BC-F3676BD28147}">
      <dgm:prSet/>
      <dgm:spPr/>
      <dgm:t>
        <a:bodyPr/>
        <a:lstStyle/>
        <a:p>
          <a:endParaRPr lang="de-DE"/>
        </a:p>
      </dgm:t>
    </dgm:pt>
    <dgm:pt modelId="{53F3D3A4-63B4-48C8-831C-71F16CD62F45}" type="sibTrans" cxnId="{010A70E6-DEE6-47F4-A7BC-F3676BD28147}">
      <dgm:prSet/>
      <dgm:spPr/>
      <dgm:t>
        <a:bodyPr/>
        <a:lstStyle/>
        <a:p>
          <a:endParaRPr lang="de-DE"/>
        </a:p>
      </dgm:t>
    </dgm:pt>
    <dgm:pt modelId="{726753EB-9F14-494A-82C2-1EEC7B20A5E8}">
      <dgm:prSet phldrT="[Text]"/>
      <dgm:spPr>
        <a:solidFill>
          <a:srgbClr val="FFDD4B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Leichter Rauchaustritt ohne Dynamik</a:t>
          </a:r>
        </a:p>
      </dgm:t>
    </dgm:pt>
    <dgm:pt modelId="{5B68A859-5AE7-4023-9BBF-40E13F7102B4}" type="parTrans" cxnId="{8A7990E8-CF56-41E1-9DEA-920E90A8D500}">
      <dgm:prSet/>
      <dgm:spPr/>
      <dgm:t>
        <a:bodyPr/>
        <a:lstStyle/>
        <a:p>
          <a:endParaRPr lang="de-DE"/>
        </a:p>
      </dgm:t>
    </dgm:pt>
    <dgm:pt modelId="{4381983E-E238-4A5E-938D-14FDC8ED0714}" type="sibTrans" cxnId="{8A7990E8-CF56-41E1-9DEA-920E90A8D500}">
      <dgm:prSet/>
      <dgm:spPr/>
      <dgm:t>
        <a:bodyPr/>
        <a:lstStyle/>
        <a:p>
          <a:endParaRPr lang="de-DE"/>
        </a:p>
      </dgm:t>
    </dgm:pt>
    <dgm:pt modelId="{8014720E-5464-4F9F-AB49-172598B8A989}">
      <dgm:prSet phldrT="[Text]"/>
      <dgm:spPr>
        <a:solidFill>
          <a:srgbClr val="F65F4A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Starker Rauchaustritt mit Dynamik</a:t>
          </a:r>
        </a:p>
      </dgm:t>
    </dgm:pt>
    <dgm:pt modelId="{6E01F02A-8C6A-4758-B9DD-66EB55ED1998}" type="parTrans" cxnId="{DD9A3A5F-C08D-456F-83E7-1E573EDB6F12}">
      <dgm:prSet/>
      <dgm:spPr/>
      <dgm:t>
        <a:bodyPr/>
        <a:lstStyle/>
        <a:p>
          <a:endParaRPr lang="de-DE"/>
        </a:p>
      </dgm:t>
    </dgm:pt>
    <dgm:pt modelId="{D6432E7F-1FB9-4C49-80BD-0E352926F8C1}" type="sibTrans" cxnId="{DD9A3A5F-C08D-456F-83E7-1E573EDB6F12}">
      <dgm:prSet/>
      <dgm:spPr/>
      <dgm:t>
        <a:bodyPr/>
        <a:lstStyle/>
        <a:p>
          <a:endParaRPr lang="de-DE"/>
        </a:p>
      </dgm:t>
    </dgm:pt>
    <dgm:pt modelId="{AE51E762-58C4-4382-891B-FE7DB96EAC12}">
      <dgm:prSet phldrT="[Text]"/>
      <dgm:spPr>
        <a:solidFill>
          <a:srgbClr val="63B176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Kein Rauchaustritt</a:t>
          </a:r>
        </a:p>
      </dgm:t>
    </dgm:pt>
    <dgm:pt modelId="{66932347-4602-4AF7-A99A-3E79FE5EAE40}" type="parTrans" cxnId="{3D8DA679-41C3-4280-8F18-A219EFD47936}">
      <dgm:prSet/>
      <dgm:spPr/>
      <dgm:t>
        <a:bodyPr/>
        <a:lstStyle/>
        <a:p>
          <a:endParaRPr lang="de-DE"/>
        </a:p>
      </dgm:t>
    </dgm:pt>
    <dgm:pt modelId="{A69865F0-610B-417A-AD98-8B6DEC9A8D65}" type="sibTrans" cxnId="{3D8DA679-41C3-4280-8F18-A219EFD47936}">
      <dgm:prSet/>
      <dgm:spPr/>
      <dgm:t>
        <a:bodyPr/>
        <a:lstStyle/>
        <a:p>
          <a:endParaRPr lang="de-DE"/>
        </a:p>
      </dgm:t>
    </dgm:pt>
    <dgm:pt modelId="{CA84744A-BC06-4FDA-AE8A-E8929E21A185}" type="pres">
      <dgm:prSet presAssocID="{F389C279-4BD7-475B-B03F-6F537045E1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1EAE7DA-5E78-4A8A-AB54-2A66D629E0F1}" type="pres">
      <dgm:prSet presAssocID="{C47B3140-957A-4ABE-9C49-84DD68A75165}" presName="hierRoot1" presStyleCnt="0">
        <dgm:presLayoutVars>
          <dgm:hierBranch val="init"/>
        </dgm:presLayoutVars>
      </dgm:prSet>
      <dgm:spPr/>
    </dgm:pt>
    <dgm:pt modelId="{8E8CDAC4-82D0-463F-AAF7-3821CDCCD520}" type="pres">
      <dgm:prSet presAssocID="{C47B3140-957A-4ABE-9C49-84DD68A75165}" presName="rootComposite1" presStyleCnt="0"/>
      <dgm:spPr/>
    </dgm:pt>
    <dgm:pt modelId="{F5381AA7-9903-4702-BBA9-9C2EE13947C8}" type="pres">
      <dgm:prSet presAssocID="{C47B3140-957A-4ABE-9C49-84DD68A751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A5FDA13-687C-4EAE-B41E-E0811D7774A7}" type="pres">
      <dgm:prSet presAssocID="{C47B3140-957A-4ABE-9C49-84DD68A7516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E0752D28-DE4E-46D4-99B3-34D28AE74D5A}" type="pres">
      <dgm:prSet presAssocID="{C47B3140-957A-4ABE-9C49-84DD68A75165}" presName="hierChild2" presStyleCnt="0"/>
      <dgm:spPr/>
    </dgm:pt>
    <dgm:pt modelId="{3F2A7E6E-BEDD-4E3C-8B9E-2F7E7692071B}" type="pres">
      <dgm:prSet presAssocID="{66932347-4602-4AF7-A99A-3E79FE5EAE40}" presName="Name37" presStyleLbl="parChTrans1D2" presStyleIdx="0" presStyleCnt="3"/>
      <dgm:spPr/>
      <dgm:t>
        <a:bodyPr/>
        <a:lstStyle/>
        <a:p>
          <a:endParaRPr lang="de-DE"/>
        </a:p>
      </dgm:t>
    </dgm:pt>
    <dgm:pt modelId="{8E0775B5-545D-4D66-90AB-4EE6E780CA7A}" type="pres">
      <dgm:prSet presAssocID="{AE51E762-58C4-4382-891B-FE7DB96EAC12}" presName="hierRoot2" presStyleCnt="0">
        <dgm:presLayoutVars>
          <dgm:hierBranch val="init"/>
        </dgm:presLayoutVars>
      </dgm:prSet>
      <dgm:spPr/>
    </dgm:pt>
    <dgm:pt modelId="{8384DA66-52B8-4733-B92C-0355C41A14B5}" type="pres">
      <dgm:prSet presAssocID="{AE51E762-58C4-4382-891B-FE7DB96EAC12}" presName="rootComposite" presStyleCnt="0"/>
      <dgm:spPr/>
    </dgm:pt>
    <dgm:pt modelId="{0050CA51-7FD7-4C09-8CE9-EB9F77991BEC}" type="pres">
      <dgm:prSet presAssocID="{AE51E762-58C4-4382-891B-FE7DB96EAC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D73ED83-BE16-436C-BF23-5FBD62849D14}" type="pres">
      <dgm:prSet presAssocID="{AE51E762-58C4-4382-891B-FE7DB96EAC12}" presName="rootConnector" presStyleLbl="node2" presStyleIdx="0" presStyleCnt="3"/>
      <dgm:spPr/>
      <dgm:t>
        <a:bodyPr/>
        <a:lstStyle/>
        <a:p>
          <a:endParaRPr lang="de-DE"/>
        </a:p>
      </dgm:t>
    </dgm:pt>
    <dgm:pt modelId="{6277CDCB-4CAA-469E-8536-9E4BC9B2F372}" type="pres">
      <dgm:prSet presAssocID="{AE51E762-58C4-4382-891B-FE7DB96EAC12}" presName="hierChild4" presStyleCnt="0"/>
      <dgm:spPr/>
    </dgm:pt>
    <dgm:pt modelId="{DBB37E0E-B33A-44A1-95AF-2820DC63BEF8}" type="pres">
      <dgm:prSet presAssocID="{AE51E762-58C4-4382-891B-FE7DB96EAC12}" presName="hierChild5" presStyleCnt="0"/>
      <dgm:spPr/>
    </dgm:pt>
    <dgm:pt modelId="{2115E3EE-BD02-481A-824E-B2F04E05AD25}" type="pres">
      <dgm:prSet presAssocID="{5B68A859-5AE7-4023-9BBF-40E13F7102B4}" presName="Name37" presStyleLbl="parChTrans1D2" presStyleIdx="1" presStyleCnt="3"/>
      <dgm:spPr/>
      <dgm:t>
        <a:bodyPr/>
        <a:lstStyle/>
        <a:p>
          <a:endParaRPr lang="de-DE"/>
        </a:p>
      </dgm:t>
    </dgm:pt>
    <dgm:pt modelId="{9C0963E5-F8A1-4BD3-A7CC-242924A9AA71}" type="pres">
      <dgm:prSet presAssocID="{726753EB-9F14-494A-82C2-1EEC7B20A5E8}" presName="hierRoot2" presStyleCnt="0">
        <dgm:presLayoutVars>
          <dgm:hierBranch val="init"/>
        </dgm:presLayoutVars>
      </dgm:prSet>
      <dgm:spPr/>
    </dgm:pt>
    <dgm:pt modelId="{4926E34E-EE1A-46DF-8AB0-84D83315439D}" type="pres">
      <dgm:prSet presAssocID="{726753EB-9F14-494A-82C2-1EEC7B20A5E8}" presName="rootComposite" presStyleCnt="0"/>
      <dgm:spPr/>
    </dgm:pt>
    <dgm:pt modelId="{438AD4DB-AB99-448E-B404-5ED84F833709}" type="pres">
      <dgm:prSet presAssocID="{726753EB-9F14-494A-82C2-1EEC7B20A5E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A0F82AA-53BE-436D-A4C1-E7E81CA7A6CA}" type="pres">
      <dgm:prSet presAssocID="{726753EB-9F14-494A-82C2-1EEC7B20A5E8}" presName="rootConnector" presStyleLbl="node2" presStyleIdx="1" presStyleCnt="3"/>
      <dgm:spPr/>
      <dgm:t>
        <a:bodyPr/>
        <a:lstStyle/>
        <a:p>
          <a:endParaRPr lang="de-DE"/>
        </a:p>
      </dgm:t>
    </dgm:pt>
    <dgm:pt modelId="{E25EED53-809A-4797-8F0E-F7306CC4288A}" type="pres">
      <dgm:prSet presAssocID="{726753EB-9F14-494A-82C2-1EEC7B20A5E8}" presName="hierChild4" presStyleCnt="0"/>
      <dgm:spPr/>
    </dgm:pt>
    <dgm:pt modelId="{BFBAA526-FD74-4CCC-8278-D9CD1D8D1D94}" type="pres">
      <dgm:prSet presAssocID="{726753EB-9F14-494A-82C2-1EEC7B20A5E8}" presName="hierChild5" presStyleCnt="0"/>
      <dgm:spPr/>
    </dgm:pt>
    <dgm:pt modelId="{41C85184-2E99-4D0A-B85B-DD55E0AB8E89}" type="pres">
      <dgm:prSet presAssocID="{6E01F02A-8C6A-4758-B9DD-66EB55ED1998}" presName="Name37" presStyleLbl="parChTrans1D2" presStyleIdx="2" presStyleCnt="3"/>
      <dgm:spPr/>
      <dgm:t>
        <a:bodyPr/>
        <a:lstStyle/>
        <a:p>
          <a:endParaRPr lang="de-DE"/>
        </a:p>
      </dgm:t>
    </dgm:pt>
    <dgm:pt modelId="{3335C84B-0948-436A-BDDF-2C99B05C6CFD}" type="pres">
      <dgm:prSet presAssocID="{8014720E-5464-4F9F-AB49-172598B8A989}" presName="hierRoot2" presStyleCnt="0">
        <dgm:presLayoutVars>
          <dgm:hierBranch val="init"/>
        </dgm:presLayoutVars>
      </dgm:prSet>
      <dgm:spPr/>
    </dgm:pt>
    <dgm:pt modelId="{8275B37B-780A-452A-9FD1-04585ADD0C41}" type="pres">
      <dgm:prSet presAssocID="{8014720E-5464-4F9F-AB49-172598B8A989}" presName="rootComposite" presStyleCnt="0"/>
      <dgm:spPr/>
    </dgm:pt>
    <dgm:pt modelId="{E2BE2F21-5C9A-4446-84E7-9F39F5081DFA}" type="pres">
      <dgm:prSet presAssocID="{8014720E-5464-4F9F-AB49-172598B8A9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ADBAEEE-98C3-4374-9736-52A9020CB43B}" type="pres">
      <dgm:prSet presAssocID="{8014720E-5464-4F9F-AB49-172598B8A989}" presName="rootConnector" presStyleLbl="node2" presStyleIdx="2" presStyleCnt="3"/>
      <dgm:spPr/>
      <dgm:t>
        <a:bodyPr/>
        <a:lstStyle/>
        <a:p>
          <a:endParaRPr lang="de-DE"/>
        </a:p>
      </dgm:t>
    </dgm:pt>
    <dgm:pt modelId="{21BA7E0A-273A-4C2C-A482-62A4D80681D2}" type="pres">
      <dgm:prSet presAssocID="{8014720E-5464-4F9F-AB49-172598B8A989}" presName="hierChild4" presStyleCnt="0"/>
      <dgm:spPr/>
    </dgm:pt>
    <dgm:pt modelId="{3ADC6591-AA48-4790-A14A-84B67C2D2599}" type="pres">
      <dgm:prSet presAssocID="{8014720E-5464-4F9F-AB49-172598B8A989}" presName="hierChild5" presStyleCnt="0"/>
      <dgm:spPr/>
    </dgm:pt>
    <dgm:pt modelId="{214D4AAD-98BD-4B11-8C4A-D00394D6B91A}" type="pres">
      <dgm:prSet presAssocID="{C47B3140-957A-4ABE-9C49-84DD68A75165}" presName="hierChild3" presStyleCnt="0"/>
      <dgm:spPr/>
    </dgm:pt>
  </dgm:ptLst>
  <dgm:cxnLst>
    <dgm:cxn modelId="{45679E2B-BED4-479F-9E1D-85C1FCA3F09E}" type="presOf" srcId="{726753EB-9F14-494A-82C2-1EEC7B20A5E8}" destId="{5A0F82AA-53BE-436D-A4C1-E7E81CA7A6CA}" srcOrd="1" destOrd="0" presId="urn:microsoft.com/office/officeart/2005/8/layout/orgChart1"/>
    <dgm:cxn modelId="{3D8DA679-41C3-4280-8F18-A219EFD47936}" srcId="{C47B3140-957A-4ABE-9C49-84DD68A75165}" destId="{AE51E762-58C4-4382-891B-FE7DB96EAC12}" srcOrd="0" destOrd="0" parTransId="{66932347-4602-4AF7-A99A-3E79FE5EAE40}" sibTransId="{A69865F0-610B-417A-AD98-8B6DEC9A8D65}"/>
    <dgm:cxn modelId="{81662736-44EF-4FBD-92B6-AE4B46DEBAA5}" type="presOf" srcId="{F389C279-4BD7-475B-B03F-6F537045E164}" destId="{CA84744A-BC06-4FDA-AE8A-E8929E21A185}" srcOrd="0" destOrd="0" presId="urn:microsoft.com/office/officeart/2005/8/layout/orgChart1"/>
    <dgm:cxn modelId="{AFFE30EE-7BED-477A-8FE7-4389807ECC96}" type="presOf" srcId="{66932347-4602-4AF7-A99A-3E79FE5EAE40}" destId="{3F2A7E6E-BEDD-4E3C-8B9E-2F7E7692071B}" srcOrd="0" destOrd="0" presId="urn:microsoft.com/office/officeart/2005/8/layout/orgChart1"/>
    <dgm:cxn modelId="{D732BEA7-3A9B-4FE2-87EB-60622E822882}" type="presOf" srcId="{6E01F02A-8C6A-4758-B9DD-66EB55ED1998}" destId="{41C85184-2E99-4D0A-B85B-DD55E0AB8E89}" srcOrd="0" destOrd="0" presId="urn:microsoft.com/office/officeart/2005/8/layout/orgChart1"/>
    <dgm:cxn modelId="{0A4B8B32-E6E1-4348-9CB2-54EA106CD1F4}" type="presOf" srcId="{726753EB-9F14-494A-82C2-1EEC7B20A5E8}" destId="{438AD4DB-AB99-448E-B404-5ED84F833709}" srcOrd="0" destOrd="0" presId="urn:microsoft.com/office/officeart/2005/8/layout/orgChart1"/>
    <dgm:cxn modelId="{F6D57682-8ABF-4519-9399-0B876BD91A84}" type="presOf" srcId="{5B68A859-5AE7-4023-9BBF-40E13F7102B4}" destId="{2115E3EE-BD02-481A-824E-B2F04E05AD25}" srcOrd="0" destOrd="0" presId="urn:microsoft.com/office/officeart/2005/8/layout/orgChart1"/>
    <dgm:cxn modelId="{FD1247C9-A15A-42D9-9F10-F058BA5E6CB0}" type="presOf" srcId="{AE51E762-58C4-4382-891B-FE7DB96EAC12}" destId="{5D73ED83-BE16-436C-BF23-5FBD62849D14}" srcOrd="1" destOrd="0" presId="urn:microsoft.com/office/officeart/2005/8/layout/orgChart1"/>
    <dgm:cxn modelId="{76277DFB-5DF9-47EA-9043-46F231957853}" type="presOf" srcId="{AE51E762-58C4-4382-891B-FE7DB96EAC12}" destId="{0050CA51-7FD7-4C09-8CE9-EB9F77991BEC}" srcOrd="0" destOrd="0" presId="urn:microsoft.com/office/officeart/2005/8/layout/orgChart1"/>
    <dgm:cxn modelId="{010A70E6-DEE6-47F4-A7BC-F3676BD28147}" srcId="{F389C279-4BD7-475B-B03F-6F537045E164}" destId="{C47B3140-957A-4ABE-9C49-84DD68A75165}" srcOrd="0" destOrd="0" parTransId="{9B8B4A56-A885-47E6-AFEF-0C4851E91713}" sibTransId="{53F3D3A4-63B4-48C8-831C-71F16CD62F45}"/>
    <dgm:cxn modelId="{8A7990E8-CF56-41E1-9DEA-920E90A8D500}" srcId="{C47B3140-957A-4ABE-9C49-84DD68A75165}" destId="{726753EB-9F14-494A-82C2-1EEC7B20A5E8}" srcOrd="1" destOrd="0" parTransId="{5B68A859-5AE7-4023-9BBF-40E13F7102B4}" sibTransId="{4381983E-E238-4A5E-938D-14FDC8ED0714}"/>
    <dgm:cxn modelId="{DE328A1C-395D-40DA-9EAB-BB1032FF7DBA}" type="presOf" srcId="{8014720E-5464-4F9F-AB49-172598B8A989}" destId="{E2BE2F21-5C9A-4446-84E7-9F39F5081DFA}" srcOrd="0" destOrd="0" presId="urn:microsoft.com/office/officeart/2005/8/layout/orgChart1"/>
    <dgm:cxn modelId="{DD9A3A5F-C08D-456F-83E7-1E573EDB6F12}" srcId="{C47B3140-957A-4ABE-9C49-84DD68A75165}" destId="{8014720E-5464-4F9F-AB49-172598B8A989}" srcOrd="2" destOrd="0" parTransId="{6E01F02A-8C6A-4758-B9DD-66EB55ED1998}" sibTransId="{D6432E7F-1FB9-4C49-80BD-0E352926F8C1}"/>
    <dgm:cxn modelId="{A5AA77FB-0B25-411C-BB37-6C0DB9696210}" type="presOf" srcId="{C47B3140-957A-4ABE-9C49-84DD68A75165}" destId="{F5381AA7-9903-4702-BBA9-9C2EE13947C8}" srcOrd="0" destOrd="0" presId="urn:microsoft.com/office/officeart/2005/8/layout/orgChart1"/>
    <dgm:cxn modelId="{F5B63C23-1AA5-4F7E-A352-6C9556D003EA}" type="presOf" srcId="{C47B3140-957A-4ABE-9C49-84DD68A75165}" destId="{0A5FDA13-687C-4EAE-B41E-E0811D7774A7}" srcOrd="1" destOrd="0" presId="urn:microsoft.com/office/officeart/2005/8/layout/orgChart1"/>
    <dgm:cxn modelId="{01A0D5EF-ADD3-4550-830B-FC2B658BAAA3}" type="presOf" srcId="{8014720E-5464-4F9F-AB49-172598B8A989}" destId="{FADBAEEE-98C3-4374-9736-52A9020CB43B}" srcOrd="1" destOrd="0" presId="urn:microsoft.com/office/officeart/2005/8/layout/orgChart1"/>
    <dgm:cxn modelId="{AAD606B2-8777-44D0-96EF-EE69AA3E5EC5}" type="presParOf" srcId="{CA84744A-BC06-4FDA-AE8A-E8929E21A185}" destId="{91EAE7DA-5E78-4A8A-AB54-2A66D629E0F1}" srcOrd="0" destOrd="0" presId="urn:microsoft.com/office/officeart/2005/8/layout/orgChart1"/>
    <dgm:cxn modelId="{AE35B755-E746-42A7-BAEC-C887958D5C5B}" type="presParOf" srcId="{91EAE7DA-5E78-4A8A-AB54-2A66D629E0F1}" destId="{8E8CDAC4-82D0-463F-AAF7-3821CDCCD520}" srcOrd="0" destOrd="0" presId="urn:microsoft.com/office/officeart/2005/8/layout/orgChart1"/>
    <dgm:cxn modelId="{5CC9BCA4-7A78-4408-B3A5-40A187942A06}" type="presParOf" srcId="{8E8CDAC4-82D0-463F-AAF7-3821CDCCD520}" destId="{F5381AA7-9903-4702-BBA9-9C2EE13947C8}" srcOrd="0" destOrd="0" presId="urn:microsoft.com/office/officeart/2005/8/layout/orgChart1"/>
    <dgm:cxn modelId="{99AE5FAF-CE4F-4CED-A3B1-61AD514907FA}" type="presParOf" srcId="{8E8CDAC4-82D0-463F-AAF7-3821CDCCD520}" destId="{0A5FDA13-687C-4EAE-B41E-E0811D7774A7}" srcOrd="1" destOrd="0" presId="urn:microsoft.com/office/officeart/2005/8/layout/orgChart1"/>
    <dgm:cxn modelId="{9435A23B-E34A-4C9A-9DBB-F271B8CB890D}" type="presParOf" srcId="{91EAE7DA-5E78-4A8A-AB54-2A66D629E0F1}" destId="{E0752D28-DE4E-46D4-99B3-34D28AE74D5A}" srcOrd="1" destOrd="0" presId="urn:microsoft.com/office/officeart/2005/8/layout/orgChart1"/>
    <dgm:cxn modelId="{2DD0FACA-F107-4329-8FC1-EA38716D0C2B}" type="presParOf" srcId="{E0752D28-DE4E-46D4-99B3-34D28AE74D5A}" destId="{3F2A7E6E-BEDD-4E3C-8B9E-2F7E7692071B}" srcOrd="0" destOrd="0" presId="urn:microsoft.com/office/officeart/2005/8/layout/orgChart1"/>
    <dgm:cxn modelId="{B5BE9F50-4825-4860-AAA4-5AAFA0EE4C99}" type="presParOf" srcId="{E0752D28-DE4E-46D4-99B3-34D28AE74D5A}" destId="{8E0775B5-545D-4D66-90AB-4EE6E780CA7A}" srcOrd="1" destOrd="0" presId="urn:microsoft.com/office/officeart/2005/8/layout/orgChart1"/>
    <dgm:cxn modelId="{61A87B21-1FDA-40D7-AAA3-E30A887C1937}" type="presParOf" srcId="{8E0775B5-545D-4D66-90AB-4EE6E780CA7A}" destId="{8384DA66-52B8-4733-B92C-0355C41A14B5}" srcOrd="0" destOrd="0" presId="urn:microsoft.com/office/officeart/2005/8/layout/orgChart1"/>
    <dgm:cxn modelId="{63AC535B-1FAF-44EA-895E-8FA7D8E9705F}" type="presParOf" srcId="{8384DA66-52B8-4733-B92C-0355C41A14B5}" destId="{0050CA51-7FD7-4C09-8CE9-EB9F77991BEC}" srcOrd="0" destOrd="0" presId="urn:microsoft.com/office/officeart/2005/8/layout/orgChart1"/>
    <dgm:cxn modelId="{C57805C1-7F8A-4CC1-906E-083F1B065A14}" type="presParOf" srcId="{8384DA66-52B8-4733-B92C-0355C41A14B5}" destId="{5D73ED83-BE16-436C-BF23-5FBD62849D14}" srcOrd="1" destOrd="0" presId="urn:microsoft.com/office/officeart/2005/8/layout/orgChart1"/>
    <dgm:cxn modelId="{B6463FC8-B9FB-4250-98AF-3797E334CD9B}" type="presParOf" srcId="{8E0775B5-545D-4D66-90AB-4EE6E780CA7A}" destId="{6277CDCB-4CAA-469E-8536-9E4BC9B2F372}" srcOrd="1" destOrd="0" presId="urn:microsoft.com/office/officeart/2005/8/layout/orgChart1"/>
    <dgm:cxn modelId="{4A29D04C-1464-414C-A9C7-6AE2D2719AFA}" type="presParOf" srcId="{8E0775B5-545D-4D66-90AB-4EE6E780CA7A}" destId="{DBB37E0E-B33A-44A1-95AF-2820DC63BEF8}" srcOrd="2" destOrd="0" presId="urn:microsoft.com/office/officeart/2005/8/layout/orgChart1"/>
    <dgm:cxn modelId="{FB08C995-7E6E-4939-9F9C-87524D149319}" type="presParOf" srcId="{E0752D28-DE4E-46D4-99B3-34D28AE74D5A}" destId="{2115E3EE-BD02-481A-824E-B2F04E05AD25}" srcOrd="2" destOrd="0" presId="urn:microsoft.com/office/officeart/2005/8/layout/orgChart1"/>
    <dgm:cxn modelId="{7A10AEBF-399E-48F9-8E46-909E219B1726}" type="presParOf" srcId="{E0752D28-DE4E-46D4-99B3-34D28AE74D5A}" destId="{9C0963E5-F8A1-4BD3-A7CC-242924A9AA71}" srcOrd="3" destOrd="0" presId="urn:microsoft.com/office/officeart/2005/8/layout/orgChart1"/>
    <dgm:cxn modelId="{C9BC2EB8-64E7-40BA-AC9F-69D59DE1FF77}" type="presParOf" srcId="{9C0963E5-F8A1-4BD3-A7CC-242924A9AA71}" destId="{4926E34E-EE1A-46DF-8AB0-84D83315439D}" srcOrd="0" destOrd="0" presId="urn:microsoft.com/office/officeart/2005/8/layout/orgChart1"/>
    <dgm:cxn modelId="{CBEB539E-6246-403D-AEEA-57D456562C57}" type="presParOf" srcId="{4926E34E-EE1A-46DF-8AB0-84D83315439D}" destId="{438AD4DB-AB99-448E-B404-5ED84F833709}" srcOrd="0" destOrd="0" presId="urn:microsoft.com/office/officeart/2005/8/layout/orgChart1"/>
    <dgm:cxn modelId="{1D4D6A6F-A584-429F-A79A-E411A834BF87}" type="presParOf" srcId="{4926E34E-EE1A-46DF-8AB0-84D83315439D}" destId="{5A0F82AA-53BE-436D-A4C1-E7E81CA7A6CA}" srcOrd="1" destOrd="0" presId="urn:microsoft.com/office/officeart/2005/8/layout/orgChart1"/>
    <dgm:cxn modelId="{1DC7527E-5A63-4160-91D7-E9C277149B33}" type="presParOf" srcId="{9C0963E5-F8A1-4BD3-A7CC-242924A9AA71}" destId="{E25EED53-809A-4797-8F0E-F7306CC4288A}" srcOrd="1" destOrd="0" presId="urn:microsoft.com/office/officeart/2005/8/layout/orgChart1"/>
    <dgm:cxn modelId="{6F91DDF9-9601-4DBB-92A3-993E68C316ED}" type="presParOf" srcId="{9C0963E5-F8A1-4BD3-A7CC-242924A9AA71}" destId="{BFBAA526-FD74-4CCC-8278-D9CD1D8D1D94}" srcOrd="2" destOrd="0" presId="urn:microsoft.com/office/officeart/2005/8/layout/orgChart1"/>
    <dgm:cxn modelId="{FFB73C9A-1120-41FF-8489-C43E2653B338}" type="presParOf" srcId="{E0752D28-DE4E-46D4-99B3-34D28AE74D5A}" destId="{41C85184-2E99-4D0A-B85B-DD55E0AB8E89}" srcOrd="4" destOrd="0" presId="urn:microsoft.com/office/officeart/2005/8/layout/orgChart1"/>
    <dgm:cxn modelId="{96BCA923-CEC3-4651-94D7-277B07891D0B}" type="presParOf" srcId="{E0752D28-DE4E-46D4-99B3-34D28AE74D5A}" destId="{3335C84B-0948-436A-BDDF-2C99B05C6CFD}" srcOrd="5" destOrd="0" presId="urn:microsoft.com/office/officeart/2005/8/layout/orgChart1"/>
    <dgm:cxn modelId="{D57C8E8D-6A1E-47B3-92E0-C66EBAB74B60}" type="presParOf" srcId="{3335C84B-0948-436A-BDDF-2C99B05C6CFD}" destId="{8275B37B-780A-452A-9FD1-04585ADD0C41}" srcOrd="0" destOrd="0" presId="urn:microsoft.com/office/officeart/2005/8/layout/orgChart1"/>
    <dgm:cxn modelId="{957A4A03-5ACE-4272-AAD5-E53FB361DB8D}" type="presParOf" srcId="{8275B37B-780A-452A-9FD1-04585ADD0C41}" destId="{E2BE2F21-5C9A-4446-84E7-9F39F5081DFA}" srcOrd="0" destOrd="0" presId="urn:microsoft.com/office/officeart/2005/8/layout/orgChart1"/>
    <dgm:cxn modelId="{7DA55EB5-33D9-4FC0-B35E-40EAD6FCBD47}" type="presParOf" srcId="{8275B37B-780A-452A-9FD1-04585ADD0C41}" destId="{FADBAEEE-98C3-4374-9736-52A9020CB43B}" srcOrd="1" destOrd="0" presId="urn:microsoft.com/office/officeart/2005/8/layout/orgChart1"/>
    <dgm:cxn modelId="{1AD3F469-F8A8-4561-A503-D78BE18EDF47}" type="presParOf" srcId="{3335C84B-0948-436A-BDDF-2C99B05C6CFD}" destId="{21BA7E0A-273A-4C2C-A482-62A4D80681D2}" srcOrd="1" destOrd="0" presId="urn:microsoft.com/office/officeart/2005/8/layout/orgChart1"/>
    <dgm:cxn modelId="{7E8F9175-BA6F-44DC-922F-4B3CB4FDDBD8}" type="presParOf" srcId="{3335C84B-0948-436A-BDDF-2C99B05C6CFD}" destId="{3ADC6591-AA48-4790-A14A-84B67C2D2599}" srcOrd="2" destOrd="0" presId="urn:microsoft.com/office/officeart/2005/8/layout/orgChart1"/>
    <dgm:cxn modelId="{2FBED327-CE4E-42DD-B241-337C8D5ED7DD}" type="presParOf" srcId="{91EAE7DA-5E78-4A8A-AB54-2A66D629E0F1}" destId="{214D4AAD-98BD-4B11-8C4A-D00394D6B91A}" srcOrd="2" destOrd="0" presId="urn:microsoft.com/office/officeart/2005/8/layout/orgChart1"/>
  </dgm:cxnLst>
  <dgm:bg>
    <a:solidFill>
      <a:schemeClr val="accent5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882A08AD-0666-EA41-9797-88EB9F66CD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624F1CE-D756-4C47-9BA3-69B34F8CB1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B864CBFE-4C42-6C42-8461-A233FF382F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66484EB6-6605-0640-B1D2-DF7ED6FC8D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D58D7D8C-AA31-C948-AA42-E57FDC4CA02A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504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82F904A4-F5A0-0047-84F9-BAD70027E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9D630601-11C4-BC40-BCF5-5B35356F17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DAA90A0E-5501-BC4C-9BCF-FA0781764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91DFD016-A5C7-8143-971D-E4F3610AC9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4ACDDDD9-2C1D-B04E-8291-9B973D6DBA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6570F73F-1FB2-1840-B18C-7841A1163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5DF37276-DC38-6B4E-8128-D5AD01CF9496}" type="slidenum">
              <a:rPr lang="en-US" altLang="de-DE"/>
              <a:pPr/>
              <a:t>‹Nr.›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0532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8B3DC63C-CE4A-1546-B806-30E0A6B01A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3F24B1-77DF-9E4B-A9B0-5D956E63F63C}" type="slidenum">
              <a:rPr lang="en-US" altLang="de-DE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de-DE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317E454-E1D8-404D-923A-3267DEFFE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C40EE587-CFD9-E44C-B2C6-F6437AFCE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4283EB2F-8423-D74B-9FDB-A216B386F8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22B964C-F8B9-CE4E-8121-F097B4065398}" type="slidenum">
              <a:rPr lang="en-US" altLang="de-DE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de-DE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98F882C5-CCD3-E542-AA0A-4350D8C19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7A8D217C-79BB-0042-8362-35E82FD91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14743DC7-941C-1E4F-9CE5-2F4E968EE4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723D8-C51C-3749-9079-E68AA8044B94}" type="slidenum">
              <a:rPr lang="en-US" altLang="de-DE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de-DE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35A514BE-B0EC-1741-ABB4-DEEEB3DF7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DF38C133-8872-484F-8172-FF0A3644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14743DC7-941C-1E4F-9CE5-2F4E968EE4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723D8-C51C-3749-9079-E68AA8044B94}" type="slidenum">
              <a:rPr lang="en-US" altLang="de-DE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de-DE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35A514BE-B0EC-1741-ABB4-DEEEB3DF7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DF38C133-8872-484F-8172-FF0A3644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9.xml"/><Relationship Id="rId7" Type="http://schemas.openxmlformats.org/officeDocument/2006/relationships/image" Target="../media/image1.png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3.xml"/><Relationship Id="rId7" Type="http://schemas.openxmlformats.org/officeDocument/2006/relationships/image" Target="../media/image1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image" Target="../media/image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3.xml"/><Relationship Id="rId7" Type="http://schemas.openxmlformats.org/officeDocument/2006/relationships/image" Target="../media/image1.png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7.xml"/><Relationship Id="rId7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1.xml"/><Relationship Id="rId7" Type="http://schemas.openxmlformats.org/officeDocument/2006/relationships/image" Target="../media/image1.png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5.xml"/><Relationship Id="rId7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43" hidden="1">
            <a:extLst>
              <a:ext uri="{FF2B5EF4-FFF2-40B4-BE49-F238E27FC236}">
                <a16:creationId xmlns:a16="http://schemas.microsoft.com/office/drawing/2014/main" xmlns="" id="{5B2DBB44-71FA-7648-8BB5-EC0FCE95E40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r:id="rId7" imgW="0" imgH="0" progId="TCLayout.ActiveDocument">
                  <p:embed/>
                </p:oleObj>
              </mc:Choice>
              <mc:Fallback>
                <p:oleObj r:id="rId7" imgW="0" imgH="0" progId="TCLayout.ActiveDocument">
                  <p:embed/>
                  <p:pic>
                    <p:nvPicPr>
                      <p:cNvPr id="2050" name="Rectangle 43" hidden="1">
                        <a:extLst>
                          <a:ext uri="{FF2B5EF4-FFF2-40B4-BE49-F238E27FC236}">
                            <a16:creationId xmlns:a16="http://schemas.microsoft.com/office/drawing/2014/main" xmlns="" id="{4B453A33-ABDB-874D-BA8F-F1FC65CF4FE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5">
            <a:extLst>
              <a:ext uri="{FF2B5EF4-FFF2-40B4-BE49-F238E27FC236}">
                <a16:creationId xmlns:a16="http://schemas.microsoft.com/office/drawing/2014/main" xmlns="" id="{0C6F09E5-BEF2-514F-B018-32DC736186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6" name="Rectangle 66">
              <a:extLst>
                <a:ext uri="{FF2B5EF4-FFF2-40B4-BE49-F238E27FC236}">
                  <a16:creationId xmlns:a16="http://schemas.microsoft.com/office/drawing/2014/main" xmlns="" id="{55FCC319-E3C2-9E48-B7E8-0F17CF6EF1E7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sz="4000" noProof="1">
                <a:solidFill>
                  <a:srgbClr val="FFFFFF"/>
                </a:solidFill>
              </a:endParaRPr>
            </a:p>
          </p:txBody>
        </p:sp>
        <p:pic>
          <p:nvPicPr>
            <p:cNvPr id="7" name="Picture 67" descr="reg_logo_4c">
              <a:extLst>
                <a:ext uri="{FF2B5EF4-FFF2-40B4-BE49-F238E27FC236}">
                  <a16:creationId xmlns:a16="http://schemas.microsoft.com/office/drawing/2014/main" xmlns="" id="{A5936BF1-7553-5847-A961-6A19A3C7DC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20">
            <a:extLst>
              <a:ext uri="{FF2B5EF4-FFF2-40B4-BE49-F238E27FC236}">
                <a16:creationId xmlns:a16="http://schemas.microsoft.com/office/drawing/2014/main" xmlns="" id="{B562B5B0-621B-1544-9B4F-BFEC3F0972B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516DF998-85A4-EC41-85AD-966670EC5A10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9" name="Text Box 122">
            <a:extLst>
              <a:ext uri="{FF2B5EF4-FFF2-40B4-BE49-F238E27FC236}">
                <a16:creationId xmlns:a16="http://schemas.microsoft.com/office/drawing/2014/main" xmlns="" id="{396172A2-5F4F-9642-912F-E9A995FA53BE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10" name="Grafik 17">
            <a:extLst>
              <a:ext uri="{FF2B5EF4-FFF2-40B4-BE49-F238E27FC236}">
                <a16:creationId xmlns:a16="http://schemas.microsoft.com/office/drawing/2014/main" xmlns="" id="{0D59BD90-B911-0D4E-9901-CB65805E0B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47650"/>
            <a:ext cx="8397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3" name="Rectangle 5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466725" y="1546225"/>
            <a:ext cx="8220075" cy="1246188"/>
          </a:xfrm>
        </p:spPr>
        <p:txBody>
          <a:bodyPr bIns="0" anchor="t"/>
          <a:lstStyle>
            <a:lvl1pPr eaLnBrk="0" hangingPunct="0">
              <a:lnSpc>
                <a:spcPct val="100000"/>
              </a:lnSpc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104" name="Rectangle 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6725" y="2854325"/>
            <a:ext cx="8208963" cy="1511300"/>
          </a:xfrm>
        </p:spPr>
        <p:txBody>
          <a:bodyPr/>
          <a:lstStyle>
            <a:lvl1pPr>
              <a:lnSpc>
                <a:spcPts val="2400"/>
              </a:lnSpc>
              <a:buClrTx/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57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4">
            <a:extLst>
              <a:ext uri="{FF2B5EF4-FFF2-40B4-BE49-F238E27FC236}">
                <a16:creationId xmlns:a16="http://schemas.microsoft.com/office/drawing/2014/main" xmlns="" id="{75D050EB-AC07-2146-866B-90FC0A199B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5" name="Rectangle 89">
              <a:extLst>
                <a:ext uri="{FF2B5EF4-FFF2-40B4-BE49-F238E27FC236}">
                  <a16:creationId xmlns:a16="http://schemas.microsoft.com/office/drawing/2014/main" xmlns="" id="{C640E5A8-835F-DC41-9328-6761C18CE498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6" name="Picture 113" descr="reg_logo_4c">
              <a:extLst>
                <a:ext uri="{FF2B5EF4-FFF2-40B4-BE49-F238E27FC236}">
                  <a16:creationId xmlns:a16="http://schemas.microsoft.com/office/drawing/2014/main" xmlns="" id="{373F1BFB-36AF-5547-A013-6ACBBB2015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Rectangle 70" hidden="1">
            <a:extLst>
              <a:ext uri="{FF2B5EF4-FFF2-40B4-BE49-F238E27FC236}">
                <a16:creationId xmlns:a16="http://schemas.microsoft.com/office/drawing/2014/main" xmlns="" id="{C769560A-D1CA-C54A-99C0-328E29BFD07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9219" name="Rectangle 70" hidden="1">
                        <a:extLst>
                          <a:ext uri="{FF2B5EF4-FFF2-40B4-BE49-F238E27FC236}">
                            <a16:creationId xmlns:a16="http://schemas.microsoft.com/office/drawing/2014/main" xmlns="" id="{DB8BB049-A243-C54B-978C-7BAE1AFF82D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0">
            <a:extLst>
              <a:ext uri="{FF2B5EF4-FFF2-40B4-BE49-F238E27FC236}">
                <a16:creationId xmlns:a16="http://schemas.microsoft.com/office/drawing/2014/main" xmlns="" id="{20A5CE58-122B-FF43-9A3B-1F1046A3BDE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7B4AD784-2D19-C745-A7DE-AF507FE1AC7D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9" name="Text Box 122">
            <a:extLst>
              <a:ext uri="{FF2B5EF4-FFF2-40B4-BE49-F238E27FC236}">
                <a16:creationId xmlns:a16="http://schemas.microsoft.com/office/drawing/2014/main" xmlns="" id="{1538902E-53A7-8F45-BE6C-4D8089CBA2C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6477000"/>
            <a:ext cx="266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10" name="Grafik 17">
            <a:extLst>
              <a:ext uri="{FF2B5EF4-FFF2-40B4-BE49-F238E27FC236}">
                <a16:creationId xmlns:a16="http://schemas.microsoft.com/office/drawing/2014/main" xmlns="" id="{ED4EDB04-DFCF-1249-8883-27304ADE27A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8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4">
            <a:extLst>
              <a:ext uri="{FF2B5EF4-FFF2-40B4-BE49-F238E27FC236}">
                <a16:creationId xmlns:a16="http://schemas.microsoft.com/office/drawing/2014/main" xmlns="" id="{06A2D652-7CB6-F049-AA37-BACBBD35DD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5" name="Rectangle 89">
              <a:extLst>
                <a:ext uri="{FF2B5EF4-FFF2-40B4-BE49-F238E27FC236}">
                  <a16:creationId xmlns:a16="http://schemas.microsoft.com/office/drawing/2014/main" xmlns="" id="{54E99C2B-8BC0-494B-A3FE-C174223B89E5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6" name="Picture 113" descr="reg_logo_4c">
              <a:extLst>
                <a:ext uri="{FF2B5EF4-FFF2-40B4-BE49-F238E27FC236}">
                  <a16:creationId xmlns:a16="http://schemas.microsoft.com/office/drawing/2014/main" xmlns="" id="{0DA20B81-BD88-BD4D-92DB-04E8AD5386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Rectangle 70" hidden="1">
            <a:extLst>
              <a:ext uri="{FF2B5EF4-FFF2-40B4-BE49-F238E27FC236}">
                <a16:creationId xmlns:a16="http://schemas.microsoft.com/office/drawing/2014/main" xmlns="" id="{2F280783-3B47-254A-98B4-63715182256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10243" name="Rectangle 70" hidden="1">
                        <a:extLst>
                          <a:ext uri="{FF2B5EF4-FFF2-40B4-BE49-F238E27FC236}">
                            <a16:creationId xmlns:a16="http://schemas.microsoft.com/office/drawing/2014/main" xmlns="" id="{6EA666A7-443D-5B4C-BF35-01754E58DE3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0">
            <a:extLst>
              <a:ext uri="{FF2B5EF4-FFF2-40B4-BE49-F238E27FC236}">
                <a16:creationId xmlns:a16="http://schemas.microsoft.com/office/drawing/2014/main" xmlns="" id="{DD4530CA-2481-154B-938F-629C7FA0552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D0AE74B5-5AB2-A94C-9F08-D3B9F6744F44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9" name="Text Box 122">
            <a:extLst>
              <a:ext uri="{FF2B5EF4-FFF2-40B4-BE49-F238E27FC236}">
                <a16:creationId xmlns:a16="http://schemas.microsoft.com/office/drawing/2014/main" xmlns="" id="{7D0E4076-5B48-A94C-BDA3-CA2438367EE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6477000"/>
            <a:ext cx="266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Amt für Brand- und Zivilschutz Regensburg</a:t>
            </a:r>
          </a:p>
        </p:txBody>
      </p:sp>
      <p:pic>
        <p:nvPicPr>
          <p:cNvPr id="10" name="Grafik 17">
            <a:extLst>
              <a:ext uri="{FF2B5EF4-FFF2-40B4-BE49-F238E27FC236}">
                <a16:creationId xmlns:a16="http://schemas.microsoft.com/office/drawing/2014/main" xmlns="" id="{4F1C267D-D5E6-DE42-B0AB-5FF3B9B991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2575" y="319088"/>
            <a:ext cx="2054225" cy="59293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319088"/>
            <a:ext cx="6013450" cy="59293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21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4">
            <a:extLst>
              <a:ext uri="{FF2B5EF4-FFF2-40B4-BE49-F238E27FC236}">
                <a16:creationId xmlns:a16="http://schemas.microsoft.com/office/drawing/2014/main" xmlns="" id="{0234C16E-9192-4C4F-9BFA-97C7E7B58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5" name="Rectangle 89">
              <a:extLst>
                <a:ext uri="{FF2B5EF4-FFF2-40B4-BE49-F238E27FC236}">
                  <a16:creationId xmlns:a16="http://schemas.microsoft.com/office/drawing/2014/main" xmlns="" id="{1AB00E92-6AD9-174B-811D-D2C82CF9C725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6" name="Picture 113" descr="reg_logo_4c">
              <a:extLst>
                <a:ext uri="{FF2B5EF4-FFF2-40B4-BE49-F238E27FC236}">
                  <a16:creationId xmlns:a16="http://schemas.microsoft.com/office/drawing/2014/main" xmlns="" id="{5656A3AB-2F3A-FF48-91C3-DA9FB90BA5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Rectangle 70" hidden="1">
            <a:extLst>
              <a:ext uri="{FF2B5EF4-FFF2-40B4-BE49-F238E27FC236}">
                <a16:creationId xmlns:a16="http://schemas.microsoft.com/office/drawing/2014/main" xmlns="" id="{B2F45A13-02AA-7B40-98AD-DA7D028F0A18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3075" name="Rectangle 70" hidden="1">
                        <a:extLst>
                          <a:ext uri="{FF2B5EF4-FFF2-40B4-BE49-F238E27FC236}">
                            <a16:creationId xmlns:a16="http://schemas.microsoft.com/office/drawing/2014/main" xmlns="" id="{09B1B4CB-C0FF-A14D-BFBF-1CA3DE69AD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0">
            <a:extLst>
              <a:ext uri="{FF2B5EF4-FFF2-40B4-BE49-F238E27FC236}">
                <a16:creationId xmlns:a16="http://schemas.microsoft.com/office/drawing/2014/main" xmlns="" id="{37250A9F-94A1-E649-BFAB-572D3787CE0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556BFFB5-2C09-DC48-BE20-6B5C975E571B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pic>
        <p:nvPicPr>
          <p:cNvPr id="10" name="Grafik 17">
            <a:extLst>
              <a:ext uri="{FF2B5EF4-FFF2-40B4-BE49-F238E27FC236}">
                <a16:creationId xmlns:a16="http://schemas.microsoft.com/office/drawing/2014/main" xmlns="" id="{95BA30EA-A370-4242-BDD6-E43323A104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 Box 122">
            <a:extLst>
              <a:ext uri="{FF2B5EF4-FFF2-40B4-BE49-F238E27FC236}">
                <a16:creationId xmlns:a16="http://schemas.microsoft.com/office/drawing/2014/main" xmlns="" id="{1BADBD9F-39D7-4CD4-BB24-0418B0D7C9AB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</p:spTree>
    <p:extLst>
      <p:ext uri="{BB962C8B-B14F-4D97-AF65-F5344CB8AC3E}">
        <p14:creationId xmlns:p14="http://schemas.microsoft.com/office/powerpoint/2010/main" val="407774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 Box 122">
            <a:extLst>
              <a:ext uri="{FF2B5EF4-FFF2-40B4-BE49-F238E27FC236}">
                <a16:creationId xmlns:a16="http://schemas.microsoft.com/office/drawing/2014/main" xmlns="" id="{DE7AB32A-43B8-49C2-B2F1-586E10C8300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</p:spTree>
    <p:extLst>
      <p:ext uri="{BB962C8B-B14F-4D97-AF65-F5344CB8AC3E}">
        <p14:creationId xmlns:p14="http://schemas.microsoft.com/office/powerpoint/2010/main" val="13391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4">
            <a:extLst>
              <a:ext uri="{FF2B5EF4-FFF2-40B4-BE49-F238E27FC236}">
                <a16:creationId xmlns:a16="http://schemas.microsoft.com/office/drawing/2014/main" xmlns="" id="{C0C9F4C1-D499-DD46-ABF5-B2D9F58882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6" name="Rectangle 89">
              <a:extLst>
                <a:ext uri="{FF2B5EF4-FFF2-40B4-BE49-F238E27FC236}">
                  <a16:creationId xmlns:a16="http://schemas.microsoft.com/office/drawing/2014/main" xmlns="" id="{93E6E05A-9FAB-4F4C-BEB8-A073D354317F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7" name="Picture 113" descr="reg_logo_4c">
              <a:extLst>
                <a:ext uri="{FF2B5EF4-FFF2-40B4-BE49-F238E27FC236}">
                  <a16:creationId xmlns:a16="http://schemas.microsoft.com/office/drawing/2014/main" xmlns="" id="{2DAA93BB-E16E-9945-B2B3-8BBDD8D458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Rectangle 70" hidden="1">
            <a:extLst>
              <a:ext uri="{FF2B5EF4-FFF2-40B4-BE49-F238E27FC236}">
                <a16:creationId xmlns:a16="http://schemas.microsoft.com/office/drawing/2014/main" xmlns="" id="{BB3A712E-A624-344E-AFC2-DC23F0B80BB7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4099" name="Rectangle 70" hidden="1">
                        <a:extLst>
                          <a:ext uri="{FF2B5EF4-FFF2-40B4-BE49-F238E27FC236}">
                            <a16:creationId xmlns:a16="http://schemas.microsoft.com/office/drawing/2014/main" xmlns="" id="{D691F206-C4E4-A045-9444-6139503AF52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0">
            <a:extLst>
              <a:ext uri="{FF2B5EF4-FFF2-40B4-BE49-F238E27FC236}">
                <a16:creationId xmlns:a16="http://schemas.microsoft.com/office/drawing/2014/main" xmlns="" id="{F3BBB1E4-C035-8C48-8BD0-207DB00944B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9E61852D-F24D-7B49-ACB0-D1312138FD63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xmlns="" id="{2E97ADA1-F575-8043-ABCC-7F3056BFF9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619250"/>
            <a:ext cx="4033838" cy="462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19250"/>
            <a:ext cx="4033837" cy="462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 Box 122">
            <a:extLst>
              <a:ext uri="{FF2B5EF4-FFF2-40B4-BE49-F238E27FC236}">
                <a16:creationId xmlns:a16="http://schemas.microsoft.com/office/drawing/2014/main" xmlns="" id="{B308CE11-B805-4C42-BD39-5E9BF0E3AD69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</p:spTree>
    <p:extLst>
      <p:ext uri="{BB962C8B-B14F-4D97-AF65-F5344CB8AC3E}">
        <p14:creationId xmlns:p14="http://schemas.microsoft.com/office/powerpoint/2010/main" val="337924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22">
            <a:extLst>
              <a:ext uri="{FF2B5EF4-FFF2-40B4-BE49-F238E27FC236}">
                <a16:creationId xmlns:a16="http://schemas.microsoft.com/office/drawing/2014/main" xmlns="" id="{00AB784B-DA62-4CE9-BAFA-820F80DF61E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</p:spTree>
    <p:extLst>
      <p:ext uri="{BB962C8B-B14F-4D97-AF65-F5344CB8AC3E}">
        <p14:creationId xmlns:p14="http://schemas.microsoft.com/office/powerpoint/2010/main" val="25296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4">
            <a:extLst>
              <a:ext uri="{FF2B5EF4-FFF2-40B4-BE49-F238E27FC236}">
                <a16:creationId xmlns:a16="http://schemas.microsoft.com/office/drawing/2014/main" xmlns="" id="{DC439BCC-E2F1-104D-B091-2AE782A42A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xmlns="" id="{F094A819-0540-9342-BB9E-F02DC7856054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5" name="Picture 113" descr="reg_logo_4c">
              <a:extLst>
                <a:ext uri="{FF2B5EF4-FFF2-40B4-BE49-F238E27FC236}">
                  <a16:creationId xmlns:a16="http://schemas.microsoft.com/office/drawing/2014/main" xmlns="" id="{94BA0CEE-5D03-AE4C-8BCB-33F8060FEA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Rectangle 70" hidden="1">
            <a:extLst>
              <a:ext uri="{FF2B5EF4-FFF2-40B4-BE49-F238E27FC236}">
                <a16:creationId xmlns:a16="http://schemas.microsoft.com/office/drawing/2014/main" xmlns="" id="{27F59C78-AC6B-BA4E-B45A-7B056E71C91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5123" name="Rectangle 70" hidden="1">
                        <a:extLst>
                          <a:ext uri="{FF2B5EF4-FFF2-40B4-BE49-F238E27FC236}">
                            <a16:creationId xmlns:a16="http://schemas.microsoft.com/office/drawing/2014/main" xmlns="" id="{61F50EE5-0520-7641-9D9F-7BF90C81898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0">
            <a:extLst>
              <a:ext uri="{FF2B5EF4-FFF2-40B4-BE49-F238E27FC236}">
                <a16:creationId xmlns:a16="http://schemas.microsoft.com/office/drawing/2014/main" xmlns="" id="{B79EE7E6-0100-C548-9A65-1A14BEE69E9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8B095D04-2233-984B-8C75-A895D3481D38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8" name="Text Box 122">
            <a:extLst>
              <a:ext uri="{FF2B5EF4-FFF2-40B4-BE49-F238E27FC236}">
                <a16:creationId xmlns:a16="http://schemas.microsoft.com/office/drawing/2014/main" xmlns="" id="{7EAEF913-C818-0548-B31B-A200AF7AC012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9" name="Grafik 17">
            <a:extLst>
              <a:ext uri="{FF2B5EF4-FFF2-40B4-BE49-F238E27FC236}">
                <a16:creationId xmlns:a16="http://schemas.microsoft.com/office/drawing/2014/main" xmlns="" id="{A014039B-B238-1D47-84BE-ACEACC2E7BD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94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>
            <a:extLst>
              <a:ext uri="{FF2B5EF4-FFF2-40B4-BE49-F238E27FC236}">
                <a16:creationId xmlns:a16="http://schemas.microsoft.com/office/drawing/2014/main" xmlns="" id="{711E13C2-8DF5-8C43-A892-3EA07995CEC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3" name="Rectangle 89">
              <a:extLst>
                <a:ext uri="{FF2B5EF4-FFF2-40B4-BE49-F238E27FC236}">
                  <a16:creationId xmlns:a16="http://schemas.microsoft.com/office/drawing/2014/main" xmlns="" id="{B05F5A53-C438-B94D-858B-78AA9D60A241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4" name="Picture 113" descr="reg_logo_4c">
              <a:extLst>
                <a:ext uri="{FF2B5EF4-FFF2-40B4-BE49-F238E27FC236}">
                  <a16:creationId xmlns:a16="http://schemas.microsoft.com/office/drawing/2014/main" xmlns="" id="{AC08EFBF-C33B-3D4D-A05F-DD8DBD5B45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Rectangle 70" hidden="1">
            <a:extLst>
              <a:ext uri="{FF2B5EF4-FFF2-40B4-BE49-F238E27FC236}">
                <a16:creationId xmlns:a16="http://schemas.microsoft.com/office/drawing/2014/main" xmlns="" id="{EEC102A6-D4CB-1E4F-A91E-6E197037EF0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6147" name="Rectangle 70" hidden="1">
                        <a:extLst>
                          <a:ext uri="{FF2B5EF4-FFF2-40B4-BE49-F238E27FC236}">
                            <a16:creationId xmlns:a16="http://schemas.microsoft.com/office/drawing/2014/main" xmlns="" id="{515C88C7-F0D3-1147-8154-22FFCB5CB8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0">
            <a:extLst>
              <a:ext uri="{FF2B5EF4-FFF2-40B4-BE49-F238E27FC236}">
                <a16:creationId xmlns:a16="http://schemas.microsoft.com/office/drawing/2014/main" xmlns="" id="{3905DA50-5434-FE43-8A6E-8B304C032FC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013E8CC6-B1E6-014D-A983-9228FACE4C00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7" name="Text Box 122">
            <a:extLst>
              <a:ext uri="{FF2B5EF4-FFF2-40B4-BE49-F238E27FC236}">
                <a16:creationId xmlns:a16="http://schemas.microsoft.com/office/drawing/2014/main" xmlns="" id="{7BBD7F8B-7B11-D940-9E76-24DA03689B7F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8" name="Grafik 17">
            <a:extLst>
              <a:ext uri="{FF2B5EF4-FFF2-40B4-BE49-F238E27FC236}">
                <a16:creationId xmlns:a16="http://schemas.microsoft.com/office/drawing/2014/main" xmlns="" id="{C9DA9EA4-4EE3-9A49-8E8A-E215477A95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47650"/>
            <a:ext cx="8397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2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4">
            <a:extLst>
              <a:ext uri="{FF2B5EF4-FFF2-40B4-BE49-F238E27FC236}">
                <a16:creationId xmlns:a16="http://schemas.microsoft.com/office/drawing/2014/main" xmlns="" id="{5F6D16DB-3691-F84B-B5E9-ADB6FDC321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6" name="Rectangle 89">
              <a:extLst>
                <a:ext uri="{FF2B5EF4-FFF2-40B4-BE49-F238E27FC236}">
                  <a16:creationId xmlns:a16="http://schemas.microsoft.com/office/drawing/2014/main" xmlns="" id="{A96D657A-016C-9649-B9C1-7F4E9BE2BE77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7" name="Picture 113" descr="reg_logo_4c">
              <a:extLst>
                <a:ext uri="{FF2B5EF4-FFF2-40B4-BE49-F238E27FC236}">
                  <a16:creationId xmlns:a16="http://schemas.microsoft.com/office/drawing/2014/main" xmlns="" id="{167B0440-4F78-C44E-BC8C-E64687D109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Rectangle 70" hidden="1">
            <a:extLst>
              <a:ext uri="{FF2B5EF4-FFF2-40B4-BE49-F238E27FC236}">
                <a16:creationId xmlns:a16="http://schemas.microsoft.com/office/drawing/2014/main" xmlns="" id="{2FCFE972-932F-E34A-B85E-89D15AA1237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7171" name="Rectangle 70" hidden="1">
                        <a:extLst>
                          <a:ext uri="{FF2B5EF4-FFF2-40B4-BE49-F238E27FC236}">
                            <a16:creationId xmlns:a16="http://schemas.microsoft.com/office/drawing/2014/main" xmlns="" id="{61B60DB8-6D4C-B049-9DE2-FAEC95FE158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0">
            <a:extLst>
              <a:ext uri="{FF2B5EF4-FFF2-40B4-BE49-F238E27FC236}">
                <a16:creationId xmlns:a16="http://schemas.microsoft.com/office/drawing/2014/main" xmlns="" id="{B7BAE8BB-46BF-CF42-983E-170414F7446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20B90F52-C618-4842-9138-3D37DB74D33B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10" name="Text Box 122">
            <a:extLst>
              <a:ext uri="{FF2B5EF4-FFF2-40B4-BE49-F238E27FC236}">
                <a16:creationId xmlns:a16="http://schemas.microsoft.com/office/drawing/2014/main" xmlns="" id="{15E04A63-EABD-6241-B123-81D3645E5E26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xmlns="" id="{E2614E64-9A82-6048-B41B-F0F3E69FEC0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01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4">
            <a:extLst>
              <a:ext uri="{FF2B5EF4-FFF2-40B4-BE49-F238E27FC236}">
                <a16:creationId xmlns:a16="http://schemas.microsoft.com/office/drawing/2014/main" xmlns="" id="{2A690672-6232-084A-BC15-3ED4288B06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6" name="Rectangle 89">
              <a:extLst>
                <a:ext uri="{FF2B5EF4-FFF2-40B4-BE49-F238E27FC236}">
                  <a16:creationId xmlns:a16="http://schemas.microsoft.com/office/drawing/2014/main" xmlns="" id="{B20556A6-1C05-764E-B3D7-D79B6FF4F384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7" name="Picture 113" descr="reg_logo_4c">
              <a:extLst>
                <a:ext uri="{FF2B5EF4-FFF2-40B4-BE49-F238E27FC236}">
                  <a16:creationId xmlns:a16="http://schemas.microsoft.com/office/drawing/2014/main" xmlns="" id="{60C8FA2E-52F6-FD41-A835-C557946D5D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Rectangle 70" hidden="1">
            <a:extLst>
              <a:ext uri="{FF2B5EF4-FFF2-40B4-BE49-F238E27FC236}">
                <a16:creationId xmlns:a16="http://schemas.microsoft.com/office/drawing/2014/main" xmlns="" id="{9032FD5F-ED18-204F-BFD3-21BA6B6143C0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8195" name="Rectangle 70" hidden="1">
                        <a:extLst>
                          <a:ext uri="{FF2B5EF4-FFF2-40B4-BE49-F238E27FC236}">
                            <a16:creationId xmlns:a16="http://schemas.microsoft.com/office/drawing/2014/main" xmlns="" id="{489FD98A-6DE0-E340-A946-BF71AC5C5A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0">
            <a:extLst>
              <a:ext uri="{FF2B5EF4-FFF2-40B4-BE49-F238E27FC236}">
                <a16:creationId xmlns:a16="http://schemas.microsoft.com/office/drawing/2014/main" xmlns="" id="{011FFA73-8A0C-1F49-AADB-CC80FE137B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B7ECAAFA-FCC6-5D43-9ABC-A1D250B31FC1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10" name="Text Box 122">
            <a:extLst>
              <a:ext uri="{FF2B5EF4-FFF2-40B4-BE49-F238E27FC236}">
                <a16:creationId xmlns:a16="http://schemas.microsoft.com/office/drawing/2014/main" xmlns="" id="{EEC54D77-5758-FD4E-AF2E-2EACD5ACA5B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11" name="Grafik 17">
            <a:extLst>
              <a:ext uri="{FF2B5EF4-FFF2-40B4-BE49-F238E27FC236}">
                <a16:creationId xmlns:a16="http://schemas.microsoft.com/office/drawing/2014/main" xmlns="" id="{A16ACEC9-147D-0943-A008-6E74F63D33A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598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4">
            <a:extLst>
              <a:ext uri="{FF2B5EF4-FFF2-40B4-BE49-F238E27FC236}">
                <a16:creationId xmlns:a16="http://schemas.microsoft.com/office/drawing/2014/main" xmlns="" id="{DEB565D8-C58A-B94B-8AE5-728B1BFCC8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257300"/>
            <a:chOff x="0" y="0"/>
            <a:chExt cx="5760" cy="792"/>
          </a:xfrm>
        </p:grpSpPr>
        <p:sp>
          <p:nvSpPr>
            <p:cNvPr id="2" name="Rectangle 89">
              <a:extLst>
                <a:ext uri="{FF2B5EF4-FFF2-40B4-BE49-F238E27FC236}">
                  <a16:creationId xmlns:a16="http://schemas.microsoft.com/office/drawing/2014/main" xmlns="" id="{61A4A7DB-B583-6F4F-BE37-4DA96F3A18C6}"/>
                </a:ext>
              </a:extLst>
            </p:cNvPr>
            <p:cNvSpPr>
              <a:spLocks noChangeAspect="1" noChangeArrowheads="1"/>
            </p:cNvSpPr>
            <p:nvPr userDrawn="1">
              <p:custDataLst>
                <p:tags r:id="rId19"/>
              </p:custDataLst>
            </p:nvPr>
          </p:nvSpPr>
          <p:spPr bwMode="gray">
            <a:xfrm>
              <a:off x="0" y="0"/>
              <a:ext cx="5760" cy="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 rIns="2340000" bIns="165600" anchor="b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949EAA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ts val="24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de-DE" altLang="de-DE" b="1" noProof="1">
                <a:solidFill>
                  <a:schemeClr val="tx2"/>
                </a:solidFill>
              </a:endParaRPr>
            </a:p>
          </p:txBody>
        </p:sp>
        <p:pic>
          <p:nvPicPr>
            <p:cNvPr id="1034" name="Picture 113" descr="reg_logo_4c">
              <a:extLst>
                <a:ext uri="{FF2B5EF4-FFF2-40B4-BE49-F238E27FC236}">
                  <a16:creationId xmlns:a16="http://schemas.microsoft.com/office/drawing/2014/main" xmlns="" id="{0CDB4273-F70E-6C47-9701-5BDCE37B4B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92"/>
              <a:ext cx="936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2">
            <a:extLst>
              <a:ext uri="{FF2B5EF4-FFF2-40B4-BE49-F238E27FC236}">
                <a16:creationId xmlns:a16="http://schemas.microsoft.com/office/drawing/2014/main" xmlns="" id="{5A9436D9-C447-6045-A4DA-9FBB2A27CF55}"/>
              </a:ext>
            </a:extLst>
          </p:cNvPr>
          <p:cNvSpPr>
            <a:spLocks noGrp="1" noChangeAspect="1" noChangeArrowheads="1"/>
          </p:cNvSpPr>
          <p:nvPr>
            <p:ph type="title"/>
            <p:custDataLst>
              <p:tags r:id="rId14"/>
            </p:custDataLst>
          </p:nvPr>
        </p:nvSpPr>
        <p:spPr bwMode="gray">
          <a:xfrm>
            <a:off x="466725" y="319088"/>
            <a:ext cx="6394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65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Mastertitelformat bearbeiten</a:t>
            </a:r>
            <a:endParaRPr lang="en-US" altLang="de-DE" noProof="1"/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xmlns="" id="{3C1F4B6E-CF62-1B4B-BEC5-590649265C0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66725" y="1619250"/>
            <a:ext cx="82200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aphicFrame>
        <p:nvGraphicFramePr>
          <p:cNvPr id="1029" name="Rectangle 70" hidden="1">
            <a:extLst>
              <a:ext uri="{FF2B5EF4-FFF2-40B4-BE49-F238E27FC236}">
                <a16:creationId xmlns:a16="http://schemas.microsoft.com/office/drawing/2014/main" xmlns="" id="{38E5A854-3FB6-6B43-83B0-BDFB47E5F2A8}"/>
              </a:ext>
            </a:extLst>
          </p:cNvPr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21" imgW="0" imgH="0" progId="TCLayout.ActiveDocument">
                  <p:embed/>
                </p:oleObj>
              </mc:Choice>
              <mc:Fallback>
                <p:oleObj r:id="rId21" imgW="0" imgH="0" progId="TCLayout.ActiveDocument">
                  <p:embed/>
                  <p:pic>
                    <p:nvPicPr>
                      <p:cNvPr id="0" name="Rectangle 70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20">
            <a:extLst>
              <a:ext uri="{FF2B5EF4-FFF2-40B4-BE49-F238E27FC236}">
                <a16:creationId xmlns:a16="http://schemas.microsoft.com/office/drawing/2014/main" xmlns="" id="{253BB9B0-7513-954F-9DCA-7298D8D250E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6725" y="6477000"/>
            <a:ext cx="6762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solidFill>
                  <a:srgbClr val="000000"/>
                </a:solidFill>
              </a:rPr>
              <a:t>Seite </a:t>
            </a:r>
            <a:fld id="{919D0233-9093-2E48-99F0-CD99A48B3AD3}" type="slidenum">
              <a:rPr lang="de-DE" altLang="de-DE" sz="1000">
                <a:solidFill>
                  <a:srgbClr val="000000"/>
                </a:solidFill>
              </a:rPr>
              <a:pPr algn="l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1031" name="Text Box 122">
            <a:extLst>
              <a:ext uri="{FF2B5EF4-FFF2-40B4-BE49-F238E27FC236}">
                <a16:creationId xmlns:a16="http://schemas.microsoft.com/office/drawing/2014/main" xmlns="" id="{2BDF3B2C-0D3D-3C4A-B4D0-68BB7F4D43CB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35600" y="6477000"/>
            <a:ext cx="32512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 Regensburg</a:t>
            </a:r>
          </a:p>
        </p:txBody>
      </p:sp>
      <p:pic>
        <p:nvPicPr>
          <p:cNvPr id="1032" name="Grafik 12">
            <a:extLst>
              <a:ext uri="{FF2B5EF4-FFF2-40B4-BE49-F238E27FC236}">
                <a16:creationId xmlns:a16="http://schemas.microsoft.com/office/drawing/2014/main" xmlns="" id="{5EA3F260-3A0F-3845-878A-4D2AA67D493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04800"/>
            <a:ext cx="10810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0" r:id="rId3"/>
    <p:sldLayoutId id="2147484064" r:id="rId4"/>
    <p:sldLayoutId id="2147484061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949EAA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35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539750" indent="-2730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-"/>
        <a:defRPr sz="1600">
          <a:solidFill>
            <a:schemeClr val="tx1"/>
          </a:solidFill>
          <a:latin typeface="+mn-lt"/>
        </a:defRPr>
      </a:lvl3pPr>
      <a:lvl4pPr marL="808038" indent="-2667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-"/>
        <a:defRPr sz="1400">
          <a:solidFill>
            <a:schemeClr val="tx1"/>
          </a:solidFill>
          <a:latin typeface="+mn-lt"/>
        </a:defRPr>
      </a:lvl4pPr>
      <a:lvl5pPr marL="1077913" indent="-2682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5pPr>
      <a:lvl6pPr marL="1535113" indent="-268288" algn="l" rtl="0" fontAlgn="base">
        <a:spcBef>
          <a:spcPct val="3000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6pPr>
      <a:lvl7pPr marL="1992313" indent="-268288" algn="l" rtl="0" fontAlgn="base">
        <a:spcBef>
          <a:spcPct val="3000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7pPr>
      <a:lvl8pPr marL="2449513" indent="-268288" algn="l" rtl="0" fontAlgn="base">
        <a:spcBef>
          <a:spcPct val="3000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8pPr>
      <a:lvl9pPr marL="2906713" indent="-268288" algn="l" rtl="0" fontAlgn="base">
        <a:spcBef>
          <a:spcPct val="30000"/>
        </a:spcBef>
        <a:spcAft>
          <a:spcPct val="0"/>
        </a:spcAft>
        <a:buClr>
          <a:schemeClr val="tx2"/>
        </a:buClr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50.xml"/><Relationship Id="rId11" Type="http://schemas.openxmlformats.org/officeDocument/2006/relationships/image" Target="../media/image5.png"/><Relationship Id="rId5" Type="http://schemas.openxmlformats.org/officeDocument/2006/relationships/tags" Target="../tags/tag49.xml"/><Relationship Id="rId10" Type="http://schemas.openxmlformats.org/officeDocument/2006/relationships/image" Target="../media/image4.png"/><Relationship Id="rId4" Type="http://schemas.openxmlformats.org/officeDocument/2006/relationships/tags" Target="../tags/tag48.xml"/><Relationship Id="rId9" Type="http://schemas.openxmlformats.org/officeDocument/2006/relationships/oleObject" Target="../embeddings/oleObject1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ehender.Matthias@regensburg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uerwehrmagazin.de/wissen/grob-dekontamination-und-einsatzstellenhygiene-5364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.wikipedia.org/wiki/Flashover#/media/Datei:Raumbrand-flashover.svg" TargetMode="External"/><Relationship Id="rId4" Type="http://schemas.openxmlformats.org/officeDocument/2006/relationships/hyperlink" Target="https://www.atemschutzunfaelle.de/download/Verbannte_Baerte-De_baard_in_de_ban-Uebersetzung_Draeger_Nieuws_Nederland_11_1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BE3E3D22-A7C0-644C-A565-4007F44B45D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59537"/>
            <a:ext cx="9144000" cy="5599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BE1ECDE7-183C-954D-9389-523EC822E979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250825" y="260350"/>
            <a:ext cx="8893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 rIns="2340000" bIns="165600" anchor="b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ClrTx/>
              <a:buFontTx/>
              <a:buNone/>
            </a:pPr>
            <a:endParaRPr lang="de-DE" altLang="de-DE" noProof="1">
              <a:solidFill>
                <a:srgbClr val="FFFFFF"/>
              </a:solidFill>
            </a:endParaRPr>
          </a:p>
        </p:txBody>
      </p:sp>
      <p:graphicFrame>
        <p:nvGraphicFramePr>
          <p:cNvPr id="11268" name="Rectangle 6" hidden="1">
            <a:extLst>
              <a:ext uri="{FF2B5EF4-FFF2-40B4-BE49-F238E27FC236}">
                <a16:creationId xmlns:a16="http://schemas.microsoft.com/office/drawing/2014/main" xmlns="" id="{45E640D0-2827-1249-ACC6-8DBAFE46A6AC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r:id="rId9" imgW="0" imgH="0" progId="TCLayout.ActiveDocument">
                  <p:embed/>
                </p:oleObj>
              </mc:Choice>
              <mc:Fallback>
                <p:oleObj r:id="rId9" imgW="0" imgH="0" progId="TCLayout.ActiveDocument">
                  <p:embed/>
                  <p:pic>
                    <p:nvPicPr>
                      <p:cNvPr id="0" name="Rectangle 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7">
            <a:extLst>
              <a:ext uri="{FF2B5EF4-FFF2-40B4-BE49-F238E27FC236}">
                <a16:creationId xmlns:a16="http://schemas.microsoft.com/office/drawing/2014/main" xmlns="" id="{98C17C63-3D89-B24B-8BF6-2EC30455E7B8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1366838" y="1366838"/>
            <a:ext cx="7319962" cy="850900"/>
          </a:xfrm>
        </p:spPr>
        <p:txBody>
          <a:bodyPr/>
          <a:lstStyle/>
          <a:p>
            <a:r>
              <a:rPr lang="de-DE" altLang="de-DE" sz="3000" b="1" dirty="0">
                <a:solidFill>
                  <a:schemeClr val="accent1"/>
                </a:solidFill>
              </a:rPr>
              <a:t>Jährliche Unterweisung für Atemschutzgeräteträger 2021</a:t>
            </a: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xmlns="" id="{94C2C8B7-535E-FB45-A680-C511D36668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58888"/>
            <a:ext cx="1079500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1271" name="Rectangle 9">
            <a:extLst>
              <a:ext uri="{FF2B5EF4-FFF2-40B4-BE49-F238E27FC236}">
                <a16:creationId xmlns:a16="http://schemas.microsoft.com/office/drawing/2014/main" xmlns="" id="{BAFAF66A-8969-4D46-B5CA-4251752D19B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1187624" y="2498059"/>
            <a:ext cx="7813501" cy="623888"/>
          </a:xfrm>
          <a:noFill/>
        </p:spPr>
        <p:txBody>
          <a:bodyPr/>
          <a:lstStyle/>
          <a:p>
            <a:pPr marL="0" indent="0" algn="ctr" eaLnBrk="1" hangingPunct="1"/>
            <a:r>
              <a:rPr lang="en-US" altLang="de-DE" dirty="0">
                <a:solidFill>
                  <a:schemeClr val="hlink"/>
                </a:solidFill>
              </a:rPr>
              <a:t>Stand: 9.1.2021     Obermeier, LZ Altstadt</a:t>
            </a:r>
          </a:p>
        </p:txBody>
      </p:sp>
      <p:sp>
        <p:nvSpPr>
          <p:cNvPr id="11272" name="Rectangle 21">
            <a:extLst>
              <a:ext uri="{FF2B5EF4-FFF2-40B4-BE49-F238E27FC236}">
                <a16:creationId xmlns:a16="http://schemas.microsoft.com/office/drawing/2014/main" xmlns="" id="{44A58EC4-167C-0942-9615-B68C7D97D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500438"/>
            <a:ext cx="3708400" cy="3025775"/>
          </a:xfrm>
          <a:prstGeom prst="rect">
            <a:avLst/>
          </a:prstGeom>
          <a:solidFill>
            <a:srgbClr val="FFFBDB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11273" name="Rectangle 22">
            <a:extLst>
              <a:ext uri="{FF2B5EF4-FFF2-40B4-BE49-F238E27FC236}">
                <a16:creationId xmlns:a16="http://schemas.microsoft.com/office/drawing/2014/main" xmlns="" id="{8AED3692-0078-9B42-9F22-74A179962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500438"/>
            <a:ext cx="3708400" cy="3025775"/>
          </a:xfrm>
          <a:prstGeom prst="rect">
            <a:avLst/>
          </a:prstGeom>
          <a:solidFill>
            <a:srgbClr val="FFFBDB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de-DE" dirty="0"/>
          </a:p>
        </p:txBody>
      </p:sp>
      <p:pic>
        <p:nvPicPr>
          <p:cNvPr id="11274" name="Picture 23">
            <a:extLst>
              <a:ext uri="{FF2B5EF4-FFF2-40B4-BE49-F238E27FC236}">
                <a16:creationId xmlns:a16="http://schemas.microsoft.com/office/drawing/2014/main" xmlns="" id="{60291257-8578-F549-81E6-55658518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933825"/>
            <a:ext cx="17653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1C8ADCE-7F29-404B-8B19-24BC62EBB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9338" y="3700896"/>
            <a:ext cx="2070100" cy="2624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- Notsignalgeber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de-DE" altLang="de-DE" dirty="0"/>
              <a:t>Notsignalgeber („Totmannwarner“)… </a:t>
            </a:r>
          </a:p>
          <a:p>
            <a:pPr marL="0" indent="0"/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…erleichtern Auffinden verunfallter </a:t>
            </a:r>
            <a:br>
              <a:rPr lang="de-DE" altLang="de-DE" dirty="0"/>
            </a:br>
            <a:r>
              <a:rPr lang="de-DE" altLang="de-DE" dirty="0"/>
              <a:t>Atemschutzgeräteträger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…senden optische und akustische Signale</a:t>
            </a:r>
            <a:br>
              <a:rPr lang="de-DE" altLang="de-DE" dirty="0"/>
            </a:br>
            <a:r>
              <a:rPr lang="de-DE" altLang="de-DE" dirty="0"/>
              <a:t>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…sind vor </a:t>
            </a:r>
            <a:r>
              <a:rPr lang="de-DE" altLang="de-DE" b="1" dirty="0"/>
              <a:t>jedem Einsatz </a:t>
            </a:r>
            <a:r>
              <a:rPr lang="de-DE" altLang="de-DE" dirty="0"/>
              <a:t>und</a:t>
            </a:r>
            <a:r>
              <a:rPr lang="de-DE" altLang="de-DE" b="1" dirty="0"/>
              <a:t> jeder Übung</a:t>
            </a:r>
            <a:br>
              <a:rPr lang="de-DE" altLang="de-DE" b="1" dirty="0"/>
            </a:br>
            <a:r>
              <a:rPr lang="de-DE" altLang="de-DE" dirty="0"/>
              <a:t>scharf zu stellen</a:t>
            </a:r>
            <a:r>
              <a:rPr lang="de-DE" altLang="de-DE" b="1" dirty="0"/>
              <a:t>!</a:t>
            </a:r>
            <a:br>
              <a:rPr lang="de-DE" altLang="de-DE" b="1" dirty="0"/>
            </a:br>
            <a:endParaRPr lang="de-DE" alt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…sind vor dem Einsatz einmal kurz auf </a:t>
            </a:r>
            <a:br>
              <a:rPr lang="de-DE" altLang="de-DE" dirty="0"/>
            </a:br>
            <a:r>
              <a:rPr lang="de-DE" altLang="de-DE" dirty="0"/>
              <a:t>korrekte akustische Funktionalität zu prüfen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A1F6219-9F5E-467D-B292-4B02577D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776412"/>
            <a:ext cx="3171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- Atemschutznotfall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268760"/>
            <a:ext cx="8220075" cy="4629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Grundsätzlich (Abweichen bei Menschenrettung möglich) hat ein Sicherungstrupp pro Angriffsweg in Bereitschaft zu stehen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Nach Notrufmeldung wird Sicherungstrupp Rettung des verunfallten Atemschutzgeräteträgers befohlen </a:t>
            </a:r>
            <a:r>
              <a:rPr lang="de-DE" altLang="de-DE" dirty="0">
                <a:sym typeface="Wingdings" panose="05000000000000000000" pitchFamily="2" charset="2"/>
              </a:rPr>
              <a:t> Rettungstrupp</a:t>
            </a: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Schema Notruf:</a:t>
            </a:r>
          </a:p>
          <a:p>
            <a:pPr marL="0" indent="0"/>
            <a:r>
              <a:rPr lang="de-DE" altLang="de-DE" dirty="0"/>
              <a:t>	</a:t>
            </a:r>
            <a:r>
              <a:rPr lang="de-DE" altLang="de-DE" i="1" dirty="0"/>
              <a:t>Kennwort:</a:t>
            </a:r>
            <a:r>
              <a:rPr lang="de-DE" altLang="de-DE" dirty="0"/>
              <a:t>			mayday; mayday; mayday</a:t>
            </a:r>
          </a:p>
          <a:p>
            <a:pPr marL="0" indent="0"/>
            <a:r>
              <a:rPr lang="de-DE" altLang="de-DE" dirty="0"/>
              <a:t>	</a:t>
            </a:r>
            <a:r>
              <a:rPr lang="de-DE" altLang="de-DE" i="1" dirty="0"/>
              <a:t>Hilfe suchende Einsatzkraft:</a:t>
            </a:r>
            <a:r>
              <a:rPr lang="de-DE" altLang="de-DE" dirty="0"/>
              <a:t>	hier 	&lt;Funkrufname&gt;</a:t>
            </a:r>
          </a:p>
          <a:p>
            <a:pPr marL="0" indent="0"/>
            <a:r>
              <a:rPr lang="de-DE" altLang="de-DE" dirty="0"/>
              <a:t>						&lt;Standort&gt;</a:t>
            </a:r>
          </a:p>
          <a:p>
            <a:pPr marL="0" indent="0"/>
            <a:r>
              <a:rPr lang="de-DE" altLang="de-DE" dirty="0"/>
              <a:t>						&lt;Lage&gt;</a:t>
            </a:r>
          </a:p>
          <a:p>
            <a:pPr marL="0" indent="0"/>
            <a:r>
              <a:rPr lang="de-DE" altLang="de-DE" dirty="0"/>
              <a:t>	</a:t>
            </a:r>
            <a:r>
              <a:rPr lang="de-DE" altLang="de-DE" i="1" dirty="0"/>
              <a:t>Gesprächsabschluss</a:t>
            </a:r>
            <a:r>
              <a:rPr lang="de-DE" altLang="de-DE" dirty="0"/>
              <a:t>		mayday – kommen!</a:t>
            </a:r>
          </a:p>
          <a:p>
            <a:pPr marL="0" indent="0"/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Notrufmeldung ist vom Einheitsführer zu bestätigen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Funkstille während Notrufmeldung(!); ggf. Notruftaste betätigen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CC46E41-955B-4EC0-821E-3D9F4AE5F9C1}"/>
              </a:ext>
            </a:extLst>
          </p:cNvPr>
          <p:cNvSpPr/>
          <p:nvPr/>
        </p:nvSpPr>
        <p:spPr bwMode="auto">
          <a:xfrm>
            <a:off x="457200" y="5733256"/>
            <a:ext cx="8220075" cy="67129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Es werden Trainings für den Notfall auf Stadtebene angeboten!</a:t>
            </a:r>
          </a:p>
        </p:txBody>
      </p:sp>
    </p:spTree>
    <p:extLst>
      <p:ext uri="{BB962C8B-B14F-4D97-AF65-F5344CB8AC3E}">
        <p14:creationId xmlns:p14="http://schemas.microsoft.com/office/powerpoint/2010/main" val="236853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3. Sonderthema: besondere Brandphänomene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484784"/>
            <a:ext cx="8220075" cy="5040560"/>
          </a:xfrm>
        </p:spPr>
        <p:txBody>
          <a:bodyPr/>
          <a:lstStyle/>
          <a:p>
            <a:pPr marL="0" indent="0"/>
            <a:r>
              <a:rPr lang="de-DE" altLang="de-DE" b="1" dirty="0"/>
              <a:t>Beim Innenangriff muss auf mögliche Anzeichen einer schnellen Brandausbreitung geachtet werden:</a:t>
            </a:r>
          </a:p>
          <a:p>
            <a:pPr marL="0" indent="0"/>
            <a:endParaRPr lang="de-DE" altLang="de-DE" b="1" dirty="0"/>
          </a:p>
          <a:p>
            <a:pPr>
              <a:buAutoNum type="arabicPeriod"/>
            </a:pPr>
            <a:r>
              <a:rPr lang="de-DE" altLang="de-DE" b="1" dirty="0" err="1"/>
              <a:t>Rauchdurchzündung</a:t>
            </a:r>
            <a:r>
              <a:rPr lang="de-DE" altLang="de-DE" dirty="0"/>
              <a:t> („</a:t>
            </a:r>
            <a:r>
              <a:rPr lang="de-DE" altLang="de-DE" dirty="0" err="1"/>
              <a:t>Rollover</a:t>
            </a:r>
            <a:r>
              <a:rPr lang="de-DE" altLang="de-DE" dirty="0"/>
              <a:t>“): Durchzündung entzündbarer Pyrolyseprodukte und Schwelgase, die sich in der Regel als Rauchschicht in einem Raum ansammeln</a:t>
            </a:r>
          </a:p>
          <a:p>
            <a:pPr>
              <a:buAutoNum type="arabicPeriod"/>
            </a:pPr>
            <a:endParaRPr lang="de-DE" altLang="de-DE" dirty="0"/>
          </a:p>
          <a:p>
            <a:pPr>
              <a:buAutoNum type="arabicPeriod"/>
            </a:pPr>
            <a:r>
              <a:rPr lang="de-DE" altLang="de-DE" b="1" dirty="0" err="1"/>
              <a:t>Raumdurchzündung</a:t>
            </a:r>
            <a:r>
              <a:rPr lang="de-DE" altLang="de-DE" dirty="0"/>
              <a:t> („</a:t>
            </a:r>
            <a:r>
              <a:rPr lang="de-DE" altLang="de-DE" dirty="0" err="1"/>
              <a:t>Flashover</a:t>
            </a:r>
            <a:r>
              <a:rPr lang="de-DE" altLang="de-DE" dirty="0"/>
              <a:t>“): Schlagartiges Ausbreiten eines Brandes auf alle thermisch aufbereiteten Oberflächen brennbarer Stoffe in einem Raum</a:t>
            </a:r>
          </a:p>
          <a:p>
            <a:pPr>
              <a:buAutoNum type="arabicPeriod"/>
            </a:pPr>
            <a:endParaRPr lang="de-DE" altLang="de-DE" dirty="0"/>
          </a:p>
          <a:p>
            <a:pPr>
              <a:buAutoNum type="arabicPeriod"/>
            </a:pPr>
            <a:r>
              <a:rPr lang="de-DE" altLang="de-DE" b="1" dirty="0"/>
              <a:t>Rauchexplosion</a:t>
            </a:r>
            <a:r>
              <a:rPr lang="de-DE" altLang="de-DE" dirty="0"/>
              <a:t> („</a:t>
            </a:r>
            <a:r>
              <a:rPr lang="de-DE" altLang="de-DE" dirty="0" err="1"/>
              <a:t>Backdraft</a:t>
            </a:r>
            <a:r>
              <a:rPr lang="de-DE" altLang="de-DE" dirty="0"/>
              <a:t>“): Explosion der Pyrolyseprodukte und Schwelgase in einem Brandraum mit unzureichender Sauerstoffkonzentration nach Vermischung mit plötzlich zugetretener Luft*</a:t>
            </a:r>
          </a:p>
          <a:p>
            <a:pPr marL="0" indent="0"/>
            <a:endParaRPr lang="de-DE" altLang="de-DE" b="1" dirty="0"/>
          </a:p>
          <a:p>
            <a:pPr marL="0" indent="0"/>
            <a:endParaRPr lang="de-DE" altLang="de-DE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8C6080FA-BFD1-4DE0-91A1-873A96391759}"/>
              </a:ext>
            </a:extLst>
          </p:cNvPr>
          <p:cNvSpPr/>
          <p:nvPr/>
        </p:nvSpPr>
        <p:spPr bwMode="auto">
          <a:xfrm>
            <a:off x="466725" y="5423328"/>
            <a:ext cx="8220075" cy="900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Unterscheidung der Phänomene vor Ort in der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Situation oft sehr schwierig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xmlns="" id="{FD0D6B4A-3684-488A-B538-69F731DAD4E4}"/>
              </a:ext>
            </a:extLst>
          </p:cNvPr>
          <p:cNvSpPr/>
          <p:nvPr/>
        </p:nvSpPr>
        <p:spPr bwMode="auto">
          <a:xfrm>
            <a:off x="466725" y="5513328"/>
            <a:ext cx="1008930" cy="7200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5109C9AB-5943-435F-BB2E-F0B39CF487E5}"/>
              </a:ext>
            </a:extLst>
          </p:cNvPr>
          <p:cNvSpPr txBox="1"/>
          <p:nvPr/>
        </p:nvSpPr>
        <p:spPr>
          <a:xfrm>
            <a:off x="899592" y="6622613"/>
            <a:ext cx="44172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*https://www.feuerwehr-lernbar.bayern/lexikon/b/besondere-brandphaenomene/</a:t>
            </a:r>
          </a:p>
        </p:txBody>
      </p:sp>
    </p:spTree>
    <p:extLst>
      <p:ext uri="{BB962C8B-B14F-4D97-AF65-F5344CB8AC3E}">
        <p14:creationId xmlns:p14="http://schemas.microsoft.com/office/powerpoint/2010/main" val="40844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983419-12D3-44CF-8432-2F154738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3. Sonderthema: besondere Brandphänomene</a:t>
            </a:r>
            <a:endParaRPr lang="de-DE" dirty="0"/>
          </a:p>
        </p:txBody>
      </p:sp>
      <p:pic>
        <p:nvPicPr>
          <p:cNvPr id="40962" name="Picture 2" descr="USFA: Backdraft and Reading Smoke - Firef Dynamics and Fire Behavior">
            <a:extLst>
              <a:ext uri="{FF2B5EF4-FFF2-40B4-BE49-F238E27FC236}">
                <a16:creationId xmlns:a16="http://schemas.microsoft.com/office/drawing/2014/main" xmlns="" id="{DC732A76-1095-44DF-A845-B6DD8FBB3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21200" cy="23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Fire Home | Lifelong &amp; Professional Education">
            <a:extLst>
              <a:ext uri="{FF2B5EF4-FFF2-40B4-BE49-F238E27FC236}">
                <a16:creationId xmlns:a16="http://schemas.microsoft.com/office/drawing/2014/main" xmlns="" id="{8BAFCC39-5B6D-43F7-A298-1EAD4544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40768"/>
            <a:ext cx="3902986" cy="23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Stages of Fire Development | FD203 Enclosure Fires | Guides">
            <a:extLst>
              <a:ext uri="{FF2B5EF4-FFF2-40B4-BE49-F238E27FC236}">
                <a16:creationId xmlns:a16="http://schemas.microsoft.com/office/drawing/2014/main" xmlns="" id="{89B53790-5897-4E59-913C-65C9C221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61048"/>
            <a:ext cx="4322343" cy="25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56F35F1-2D7A-49BD-8ED6-01DF7A492D19}"/>
              </a:ext>
            </a:extLst>
          </p:cNvPr>
          <p:cNvSpPr txBox="1"/>
          <p:nvPr/>
        </p:nvSpPr>
        <p:spPr>
          <a:xfrm>
            <a:off x="264805" y="3598183"/>
            <a:ext cx="40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Klassische „Engelszungen“ beim </a:t>
            </a:r>
            <a:r>
              <a:rPr lang="de-DE" sz="1200" b="1" dirty="0" err="1"/>
              <a:t>Rollover</a:t>
            </a:r>
            <a:endParaRPr lang="de-DE" sz="12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704C60A-EE1A-4C18-88D9-C6E6417A133D}"/>
              </a:ext>
            </a:extLst>
          </p:cNvPr>
          <p:cNvSpPr txBox="1"/>
          <p:nvPr/>
        </p:nvSpPr>
        <p:spPr>
          <a:xfrm>
            <a:off x="5123793" y="3584049"/>
            <a:ext cx="40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Backdraft</a:t>
            </a:r>
            <a:r>
              <a:rPr lang="de-DE" sz="1200" b="1" dirty="0"/>
              <a:t> in einer Simulationsanlage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1A0C456A-453C-45C2-B82E-E7C877DCC2FD}"/>
              </a:ext>
            </a:extLst>
          </p:cNvPr>
          <p:cNvSpPr txBox="1"/>
          <p:nvPr/>
        </p:nvSpPr>
        <p:spPr>
          <a:xfrm>
            <a:off x="2557044" y="6312155"/>
            <a:ext cx="40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Phasendiagramm beim </a:t>
            </a:r>
            <a:r>
              <a:rPr lang="de-DE" sz="1200" b="1" dirty="0" err="1"/>
              <a:t>Flashover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1982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4220C3-AA58-4D8C-8D3C-A1B58938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Erkennen von besonderen Brandphänomenen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4509A029-777C-4A32-98DC-C43F2EB71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9176" y="3981742"/>
            <a:ext cx="3098723" cy="226665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AB26D780-EB07-4255-B3DD-BEA44843BA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de-DE" sz="1800" b="1" dirty="0"/>
              <a:t>Merkliche Anzeichen für eine </a:t>
            </a:r>
            <a:r>
              <a:rPr lang="de-DE" sz="1800" b="1" dirty="0" err="1"/>
              <a:t>Raumdurchzündung</a:t>
            </a:r>
            <a:r>
              <a:rPr lang="de-DE" sz="1800" b="1" dirty="0"/>
              <a:t> sind</a:t>
            </a:r>
            <a:r>
              <a:rPr lang="de-DE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Sehr starker </a:t>
            </a:r>
            <a:r>
              <a:rPr lang="de-DE" sz="1800" b="1" dirty="0">
                <a:solidFill>
                  <a:srgbClr val="FF0000"/>
                </a:solidFill>
              </a:rPr>
              <a:t>Temperaturanstieg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</a:rPr>
              <a:t>Absinken</a:t>
            </a:r>
            <a:r>
              <a:rPr lang="de-DE" sz="1800" dirty="0"/>
              <a:t> der neutralen Zone/</a:t>
            </a:r>
            <a:r>
              <a:rPr lang="de-DE" sz="1800" b="1" dirty="0">
                <a:solidFill>
                  <a:srgbClr val="FF0000"/>
                </a:solidFill>
              </a:rPr>
              <a:t>Rauchuntergrenze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Ausgasen/Freisetzen von Pyrolysegasen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FF0000"/>
                </a:solidFill>
              </a:rPr>
              <a:t>Flammenzungen</a:t>
            </a:r>
            <a:r>
              <a:rPr lang="de-DE" sz="1800" dirty="0"/>
              <a:t> an der Grenze zwischen der Rauchschicht und der Luftschicht wenige Sekunden vor der Durchzündung („Engelszungen“)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FF0000"/>
                </a:solidFill>
              </a:rPr>
              <a:t>Rauchschichtdurchzündung</a:t>
            </a:r>
            <a:r>
              <a:rPr lang="de-DE" sz="1800" b="1" dirty="0">
                <a:solidFill>
                  <a:srgbClr val="FF0000"/>
                </a:solidFill>
              </a:rPr>
              <a:t> </a:t>
            </a:r>
            <a:r>
              <a:rPr lang="de-DE" sz="1800" dirty="0"/>
              <a:t>(„</a:t>
            </a:r>
            <a:r>
              <a:rPr lang="de-DE" sz="1800" dirty="0" err="1"/>
              <a:t>Rollover</a:t>
            </a:r>
            <a:r>
              <a:rPr lang="de-DE" sz="1800" dirty="0"/>
              <a:t>“) als mögliche Vorstufe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CA1A30A6-5802-4788-BD7F-27BA61DF3A7D}"/>
              </a:ext>
            </a:extLst>
          </p:cNvPr>
          <p:cNvSpPr/>
          <p:nvPr/>
        </p:nvSpPr>
        <p:spPr bwMode="auto">
          <a:xfrm>
            <a:off x="650576" y="1619250"/>
            <a:ext cx="3231407" cy="195376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xmlns="" id="{2E98068F-B5D2-45C0-9AA4-ABD966C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7" y="1873816"/>
            <a:ext cx="3231406" cy="14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7054A1A8-E827-43ED-881E-6DFD45E5962E}"/>
              </a:ext>
            </a:extLst>
          </p:cNvPr>
          <p:cNvSpPr txBox="1"/>
          <p:nvPr/>
        </p:nvSpPr>
        <p:spPr>
          <a:xfrm>
            <a:off x="264805" y="3531071"/>
            <a:ext cx="40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Temperaturverlauf eines typischen Zimmerbrandes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92DCA121-F7B2-46BC-B18D-A7127F73F22E}"/>
              </a:ext>
            </a:extLst>
          </p:cNvPr>
          <p:cNvSpPr txBox="1"/>
          <p:nvPr/>
        </p:nvSpPr>
        <p:spPr>
          <a:xfrm>
            <a:off x="251520" y="6182082"/>
            <a:ext cx="40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Druckschichten im Brandraum</a:t>
            </a:r>
          </a:p>
        </p:txBody>
      </p:sp>
    </p:spTree>
    <p:extLst>
      <p:ext uri="{BB962C8B-B14F-4D97-AF65-F5344CB8AC3E}">
        <p14:creationId xmlns:p14="http://schemas.microsoft.com/office/powerpoint/2010/main" val="75249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1D7A2D-BE0B-4793-A022-DAD83E94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Erkennen von besonderen </a:t>
            </a:r>
            <a:br>
              <a:rPr lang="de-DE" dirty="0"/>
            </a:br>
            <a:r>
              <a:rPr lang="de-DE" dirty="0"/>
              <a:t>Brandphänomenen- Die Ampelregel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1763D3-0FCF-46C4-96BF-40938542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19250"/>
            <a:ext cx="4105275" cy="4629150"/>
          </a:xfrm>
        </p:spPr>
        <p:txBody>
          <a:bodyPr/>
          <a:lstStyle/>
          <a:p>
            <a:r>
              <a:rPr lang="de-DE" b="1" dirty="0"/>
              <a:t>Warum ist die Ampelregel überhaupt wichtig?</a:t>
            </a:r>
          </a:p>
          <a:p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Sie erlaubt das Erkennen von </a:t>
            </a:r>
            <a:r>
              <a:rPr lang="de-DE" b="1" dirty="0">
                <a:solidFill>
                  <a:srgbClr val="FF0000"/>
                </a:solidFill>
              </a:rPr>
              <a:t>drei Basiszuständen</a:t>
            </a:r>
            <a:r>
              <a:rPr lang="de-DE" dirty="0"/>
              <a:t> („rot“, „gelb“ und „grün“) im Atemschutzeinsatz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Sie hilft bei der </a:t>
            </a:r>
            <a:r>
              <a:rPr lang="de-DE" b="1" dirty="0">
                <a:solidFill>
                  <a:srgbClr val="FF0000"/>
                </a:solidFill>
              </a:rPr>
              <a:t>Beurteilung</a:t>
            </a:r>
            <a:r>
              <a:rPr lang="de-DE" dirty="0"/>
              <a:t> und </a:t>
            </a:r>
            <a:r>
              <a:rPr lang="de-DE" b="1" dirty="0">
                <a:solidFill>
                  <a:srgbClr val="FF0000"/>
                </a:solidFill>
              </a:rPr>
              <a:t>Kommunikation</a:t>
            </a:r>
            <a:r>
              <a:rPr lang="de-DE" dirty="0"/>
              <a:t> der Brandraumsituation</a:t>
            </a:r>
          </a:p>
        </p:txBody>
      </p:sp>
      <p:pic>
        <p:nvPicPr>
          <p:cNvPr id="4" name="Picture 2" descr="NRW: Hygiene-Ampel kippt">
            <a:extLst>
              <a:ext uri="{FF2B5EF4-FFF2-40B4-BE49-F238E27FC236}">
                <a16:creationId xmlns:a16="http://schemas.microsoft.com/office/drawing/2014/main" xmlns="" id="{E1548B1A-B1CB-4BB5-AB6B-02286858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" b="99197" l="9950" r="89950">
                        <a14:foregroundMark x1="44475" y1="94474" x2="56080" y2="99799"/>
                        <a14:foregroundMark x1="56080" y1="99799" x2="63317" y2="99197"/>
                        <a14:foregroundMark x1="63317" y1="99197" x2="63116" y2="90863"/>
                        <a14:foregroundMark x1="41106" y1="11546" x2="45327" y2="5321"/>
                        <a14:foregroundMark x1="45327" y1="5321" x2="49570" y2="3202"/>
                        <a14:foregroundMark x1="59591" y1="2765" x2="59899" y2="2811"/>
                        <a14:foregroundMark x1="59899" y1="2811" x2="71759" y2="10241"/>
                        <a14:foregroundMark x1="71759" y1="10241" x2="72161" y2="16365"/>
                        <a14:backgroundMark x1="34774" y1="90663" x2="42111" y2="91867"/>
                        <a14:backgroundMark x1="42111" y1="91867" x2="44322" y2="94578"/>
                        <a14:backgroundMark x1="50865" y1="1038" x2="6124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5" y="1557000"/>
            <a:ext cx="3744000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7BBC8FAA-E1B6-42A1-AC91-85EA3287AC9E}"/>
              </a:ext>
            </a:extLst>
          </p:cNvPr>
          <p:cNvSpPr/>
          <p:nvPr/>
        </p:nvSpPr>
        <p:spPr bwMode="auto">
          <a:xfrm>
            <a:off x="466725" y="5445320"/>
            <a:ext cx="8220075" cy="864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Auch unseren Gruppen- und Zugführern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sollte das Schema geläufig sein!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xmlns="" id="{2EE153EA-5360-49FD-B630-BD8E42578C2B}"/>
              </a:ext>
            </a:extLst>
          </p:cNvPr>
          <p:cNvSpPr/>
          <p:nvPr/>
        </p:nvSpPr>
        <p:spPr bwMode="auto">
          <a:xfrm>
            <a:off x="466725" y="5513328"/>
            <a:ext cx="1008930" cy="7200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A64874-88B6-41B0-961F-773D8041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Ampelschema - Außenansicht</a:t>
            </a:r>
          </a:p>
        </p:txBody>
      </p:sp>
      <p:graphicFrame>
        <p:nvGraphicFramePr>
          <p:cNvPr id="4" name="Inhaltsplatzhalter 6">
            <a:extLst>
              <a:ext uri="{FF2B5EF4-FFF2-40B4-BE49-F238E27FC236}">
                <a16:creationId xmlns:a16="http://schemas.microsoft.com/office/drawing/2014/main" xmlns="" id="{AB17867F-D2AE-428C-AAA5-3A0C0F407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934753"/>
              </p:ext>
            </p:extLst>
          </p:nvPr>
        </p:nvGraphicFramePr>
        <p:xfrm>
          <a:off x="466725" y="2060848"/>
          <a:ext cx="5338936" cy="348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9739D2D9-335E-4B6C-BA57-3D34CECD6A3A}"/>
              </a:ext>
            </a:extLst>
          </p:cNvPr>
          <p:cNvSpPr txBox="1"/>
          <p:nvPr/>
        </p:nvSpPr>
        <p:spPr>
          <a:xfrm>
            <a:off x="5940152" y="1929486"/>
            <a:ext cx="2952328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Einheitsführer und/oder Angriffstrupp erkunden Lage von außen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„rot“ ist die Vorgehensweise laut Ampel klar </a:t>
            </a:r>
            <a:r>
              <a:rPr lang="de-DE" dirty="0">
                <a:sym typeface="Wingdings" panose="05000000000000000000" pitchFamily="2" charset="2"/>
              </a:rPr>
              <a:t> siehe „Maßnahmen“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„gelb“ und „grün“ können trügerisch sein </a:t>
            </a:r>
            <a:r>
              <a:rPr lang="de-DE" dirty="0">
                <a:sym typeface="Wingdings" panose="05000000000000000000" pitchFamily="2" charset="2"/>
              </a:rPr>
              <a:t> Innenansicht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79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65CDB7-B1E6-484E-B420-35FB3F77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Ampelschema - Innenansicht</a:t>
            </a:r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xmlns="" id="{C57A47B0-E884-429F-ADF0-131FB35F1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79194"/>
            <a:ext cx="2700000" cy="31469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Normale Verrauchung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Geringe Rauchdichte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Geringe Rauchbewegung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Temperatur nicht spürbar (WBK unter 200°C)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xmlns="" id="{9FB9B9C4-897C-4FC2-809D-6CC6D0C255E5}"/>
              </a:ext>
            </a:extLst>
          </p:cNvPr>
          <p:cNvSpPr txBox="1">
            <a:spLocks/>
          </p:cNvSpPr>
          <p:nvPr/>
        </p:nvSpPr>
        <p:spPr>
          <a:xfrm>
            <a:off x="5986800" y="2973488"/>
            <a:ext cx="2700000" cy="3146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9EAA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9750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808038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077913" indent="-2682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5351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9923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4495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9067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Flammen in der Rauchschicht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Rauch bis zum Boden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Bei Öffnung: </a:t>
            </a:r>
            <a:r>
              <a:rPr lang="de-DE" sz="1800" kern="0" dirty="0" err="1"/>
              <a:t>Luftsog</a:t>
            </a:r>
            <a:r>
              <a:rPr lang="de-DE" sz="1800" kern="0" dirty="0"/>
              <a:t>, pfeifende oder brummende Geräusche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Temperatur hoch und unerträglich (WBK über 500°C)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xmlns="" id="{C317DC21-F2A6-4CB8-86C0-24C66ACA4696}"/>
              </a:ext>
            </a:extLst>
          </p:cNvPr>
          <p:cNvSpPr txBox="1">
            <a:spLocks/>
          </p:cNvSpPr>
          <p:nvPr/>
        </p:nvSpPr>
        <p:spPr>
          <a:xfrm>
            <a:off x="3222000" y="2973488"/>
            <a:ext cx="2700000" cy="3146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9EAA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9750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808038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077913" indent="-2682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5351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9923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4495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9067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Sehr dichter, dunkler Rauch bis zur Türklinke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Starke Rauchbewegung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Temperatur spürbar, aber noch erträglich (WBK 300°C-450°C)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Rasanter Temperaturanstieg bei Luftzufuhr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21C4A77-3095-4761-B7E8-0B83700B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85" y="1578174"/>
            <a:ext cx="564629" cy="14010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9D3F5BD-A77C-40E8-922B-DF2657EE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75" y="1578793"/>
            <a:ext cx="570740" cy="1400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102799F-A6D4-40AC-B2B8-46362F70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959" y="1573088"/>
            <a:ext cx="575971" cy="1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DEB605-0CB6-48A0-97A4-04F0439D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Ampelschema - Maßnahmen</a:t>
            </a:r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xmlns="" id="{887998EF-E3C5-4B0F-9411-5F4CE8B7232E}"/>
              </a:ext>
            </a:extLst>
          </p:cNvPr>
          <p:cNvSpPr txBox="1">
            <a:spLocks/>
          </p:cNvSpPr>
          <p:nvPr/>
        </p:nvSpPr>
        <p:spPr bwMode="auto">
          <a:xfrm>
            <a:off x="457200" y="2979194"/>
            <a:ext cx="2700000" cy="31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9EAA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9750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808038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077913" indent="-2682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5351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9923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4495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9067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Keine Wasserabgabe in den Raum erforderlich!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Nach Rücksprache Abluftöffnung schaffen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Entrauchen/Belüften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Sparsamer Wassereinsatz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xmlns="" id="{90FEA761-F38A-44CF-A31B-6F02CC11E3E4}"/>
              </a:ext>
            </a:extLst>
          </p:cNvPr>
          <p:cNvSpPr txBox="1">
            <a:spLocks/>
          </p:cNvSpPr>
          <p:nvPr/>
        </p:nvSpPr>
        <p:spPr>
          <a:xfrm>
            <a:off x="5986800" y="2973488"/>
            <a:ext cx="2833672" cy="3479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9EAA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9750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808038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077913" indent="-2682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5351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9923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4495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9067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Rücksprache mit Einheitsführer</a:t>
            </a:r>
          </a:p>
          <a:p>
            <a:pPr lvl="2">
              <a:buFontTx/>
            </a:pPr>
            <a:r>
              <a:rPr lang="de-DE" sz="1200" kern="0" dirty="0"/>
              <a:t>Abluft-Öffnung von außen</a:t>
            </a:r>
          </a:p>
          <a:p>
            <a:pPr lvl="2">
              <a:buFontTx/>
            </a:pPr>
            <a:r>
              <a:rPr lang="de-DE" sz="1200" kern="0" dirty="0"/>
              <a:t>Verhinderung Brandausbreitung</a:t>
            </a:r>
          </a:p>
          <a:p>
            <a:pPr lvl="2">
              <a:buFontTx/>
            </a:pPr>
            <a:r>
              <a:rPr lang="de-DE" sz="1200" kern="0" dirty="0"/>
              <a:t>Löschnagel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Öffnen der Tür nur nach Rücksprache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Bei Menschenrettung: zuerst massiver Sprühstrahl bis „Fall Gelb“!</a:t>
            </a:r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xmlns="" id="{7235774C-2731-4532-90CC-4A733A25E9A5}"/>
              </a:ext>
            </a:extLst>
          </p:cNvPr>
          <p:cNvSpPr txBox="1">
            <a:spLocks/>
          </p:cNvSpPr>
          <p:nvPr/>
        </p:nvSpPr>
        <p:spPr>
          <a:xfrm>
            <a:off x="3222000" y="2973488"/>
            <a:ext cx="2700000" cy="31469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49EAA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9750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808038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077913" indent="-2682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15351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9923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4495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906713" indent="-268288" algn="l" rtl="0" fontAlgn="base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Sofort Sprühstrahl in die vorhandene Rauchschicht abgeben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Situation aus Deckung beurteilen und kühlen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Wenn T &lt;300°C (WBK) weiter in den Raum vordringen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Abluftöffnung schaffen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kern="0" dirty="0"/>
              <a:t>Bei Änderung zu „Fall Rot“ sofort Rückzug!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E4A68A8-D41B-42BA-B5A0-34F1B53D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85" y="1578174"/>
            <a:ext cx="564629" cy="14010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04223D5-41FB-4B19-8B65-07F39EF19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75" y="1578793"/>
            <a:ext cx="570740" cy="1400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A3C7CEC-AA82-4483-B168-286246C6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959" y="1573088"/>
            <a:ext cx="575971" cy="1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Rectangle 12" hidden="1">
            <a:extLst>
              <a:ext uri="{FF2B5EF4-FFF2-40B4-BE49-F238E27FC236}">
                <a16:creationId xmlns:a16="http://schemas.microsoft.com/office/drawing/2014/main" xmlns="" id="{54FD46D6-1660-6640-914D-E7D8AD415F7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8" imgW="0" imgH="0" progId="TCLayout.ActiveDocument">
                  <p:embed/>
                </p:oleObj>
              </mc:Choice>
              <mc:Fallback>
                <p:oleObj r:id="rId8" imgW="0" imgH="0" progId="TCLayout.ActiveDocument">
                  <p:embed/>
                  <p:pic>
                    <p:nvPicPr>
                      <p:cNvPr id="0" name="Rectangle 1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10">
            <a:extLst>
              <a:ext uri="{FF2B5EF4-FFF2-40B4-BE49-F238E27FC236}">
                <a16:creationId xmlns:a16="http://schemas.microsoft.com/office/drawing/2014/main" xmlns="" id="{CD081173-5BDD-FD4C-9D88-0D7C321E97D8}"/>
              </a:ext>
            </a:extLst>
          </p:cNvPr>
          <p:cNvSpPr>
            <a:spLocks noGrp="1" noChangeAspect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46088" y="304800"/>
            <a:ext cx="6564312" cy="914400"/>
          </a:xfrm>
        </p:spPr>
        <p:txBody>
          <a:bodyPr/>
          <a:lstStyle/>
          <a:p>
            <a:pPr eaLnBrk="1" hangingPunct="1"/>
            <a:r>
              <a:rPr lang="de-DE" altLang="de-DE" dirty="0"/>
              <a:t>Vielen Dank für Ihre Aufmerksamkeit!</a:t>
            </a:r>
          </a:p>
        </p:txBody>
      </p:sp>
      <p:sp>
        <p:nvSpPr>
          <p:cNvPr id="15364" name="Text Box 15">
            <a:extLst>
              <a:ext uri="{FF2B5EF4-FFF2-40B4-BE49-F238E27FC236}">
                <a16:creationId xmlns:a16="http://schemas.microsoft.com/office/drawing/2014/main" xmlns="" id="{540B3B46-1A88-484B-AFC0-D244EEF8B79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750" y="6632575"/>
            <a:ext cx="820896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900" b="1" dirty="0">
                <a:solidFill>
                  <a:srgbClr val="FFFFFF"/>
                </a:solidFill>
              </a:rPr>
              <a:t>Schutzvermerk / Copyright-Vermerk</a:t>
            </a:r>
          </a:p>
        </p:txBody>
      </p:sp>
      <p:sp>
        <p:nvSpPr>
          <p:cNvPr id="15365" name="Rectangle 16">
            <a:extLst>
              <a:ext uri="{FF2B5EF4-FFF2-40B4-BE49-F238E27FC236}">
                <a16:creationId xmlns:a16="http://schemas.microsoft.com/office/drawing/2014/main" xmlns="" id="{3DBD425E-4714-2143-87C7-EB1951FB7B6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0" y="1258888"/>
            <a:ext cx="9144000" cy="55991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xmlns="" id="{13FEE55A-C326-A746-91AF-3DE02457B8A8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Inhaltsübersicht</a:t>
            </a:r>
          </a:p>
        </p:txBody>
      </p:sp>
      <p:sp>
        <p:nvSpPr>
          <p:cNvPr id="12291" name="Rectangle 10">
            <a:extLst>
              <a:ext uri="{FF2B5EF4-FFF2-40B4-BE49-F238E27FC236}">
                <a16:creationId xmlns:a16="http://schemas.microsoft.com/office/drawing/2014/main" xmlns="" id="{AEADC070-4EDA-7642-B461-0FEB0C0059A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725" y="1619250"/>
            <a:ext cx="4029075" cy="4629150"/>
          </a:xfrm>
          <a:noFill/>
        </p:spPr>
        <p:txBody>
          <a:bodyPr/>
          <a:lstStyle/>
          <a:p>
            <a:pPr marL="0" indent="0" eaLnBrk="1" hangingPunct="1"/>
            <a:r>
              <a:rPr lang="de-DE" altLang="de-DE" b="1" dirty="0">
                <a:solidFill>
                  <a:schemeClr val="hlink"/>
                </a:solidFill>
              </a:rPr>
              <a:t>Einführung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Der vorliegende Foliensatz soll die Atemschutzbeauftragten der Einheiten der Freiwilligen Feuerwehr Regensburg bei der jährlichen Unterweisung der Atemschutzgeräteträger* nach FWDV 7 unterstützen.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Der Aufbau orientiert sich eng an der FWDV 7 und ist im Jahr 2021 um das Sonderthema „Besondere Brandphänomene“ ergänzt.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sz="500" dirty="0"/>
              <a:t>*</a:t>
            </a:r>
            <a:r>
              <a:rPr lang="de-DE" sz="800" dirty="0"/>
              <a:t>Allein aus Gründen der besseren Lesbarkeit wird auf die gleichzeitige Verwendung männlicher, weiblicher und diverser Sprachformen verzichtet. Sämtliche Personenbezeichnungen gelten für alle Geschlechter</a:t>
            </a:r>
            <a:endParaRPr lang="de-DE" altLang="de-DE" sz="500" dirty="0"/>
          </a:p>
          <a:p>
            <a:pPr marL="0" indent="0" eaLnBrk="1" hangingPunct="1"/>
            <a:endParaRPr lang="de-DE" altLang="de-DE" dirty="0"/>
          </a:p>
        </p:txBody>
      </p:sp>
      <p:sp>
        <p:nvSpPr>
          <p:cNvPr id="12292" name="Rectangle 12">
            <a:extLst>
              <a:ext uri="{FF2B5EF4-FFF2-40B4-BE49-F238E27FC236}">
                <a16:creationId xmlns:a16="http://schemas.microsoft.com/office/drawing/2014/main" xmlns="" id="{F5D4EED7-B475-ED4D-B7C8-5D2725856B6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1258888"/>
            <a:ext cx="4495800" cy="49895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0" rIns="180000" bIns="180000"/>
          <a:lstStyle>
            <a:lvl1pPr algn="l" eaLnBrk="0" hangingPunct="0">
              <a:spcBef>
                <a:spcPct val="0"/>
              </a:spcBef>
              <a:tabLst>
                <a:tab pos="38528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875" indent="-268288" algn="l" eaLnBrk="0" hangingPunct="0">
              <a:spcBef>
                <a:spcPct val="30000"/>
              </a:spcBef>
              <a:buClr>
                <a:schemeClr val="tx2"/>
              </a:buClr>
              <a:buChar char="•"/>
              <a:tabLst>
                <a:tab pos="38528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tabLst>
                <a:tab pos="385286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tabLst>
                <a:tab pos="3852863" algn="r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chemeClr val="tx2"/>
              </a:buClr>
              <a:buChar char="-"/>
              <a:tabLst>
                <a:tab pos="3852863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tabLst>
                <a:tab pos="3852863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tabLst>
                <a:tab pos="3852863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tabLst>
                <a:tab pos="3852863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-"/>
              <a:tabLst>
                <a:tab pos="3852863" algn="r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800" b="1" dirty="0">
                <a:solidFill>
                  <a:schemeClr val="bg2"/>
                </a:solidFill>
              </a:rPr>
              <a:t>Inhaltsverzeichnis</a:t>
            </a:r>
            <a:endParaRPr lang="de-DE" altLang="de-DE" sz="1800" dirty="0">
              <a:solidFill>
                <a:schemeClr val="bg2"/>
              </a:solidFill>
            </a:endParaRPr>
          </a:p>
          <a:p>
            <a:pPr lvl="1" eaLnBrk="1" hangingPunct="1">
              <a:buClr>
                <a:srgbClr val="FFFFFF"/>
              </a:buClr>
              <a:buFontTx/>
              <a:buChar char="•"/>
            </a:pPr>
            <a:endParaRPr lang="de-DE" altLang="de-DE" sz="1800" dirty="0">
              <a:solidFill>
                <a:schemeClr val="bg2"/>
              </a:solidFill>
            </a:endParaRPr>
          </a:p>
          <a:p>
            <a:pPr lvl="1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800" dirty="0">
                <a:solidFill>
                  <a:schemeClr val="bg2"/>
                </a:solidFill>
              </a:rPr>
              <a:t>Anforderungen an AGT	</a:t>
            </a:r>
          </a:p>
          <a:p>
            <a:pPr lvl="1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800" dirty="0">
                <a:solidFill>
                  <a:schemeClr val="bg2"/>
                </a:solidFill>
              </a:rPr>
              <a:t>Einsatzgrundsätze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Allgemeine Grundsätze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Vorgehen im Trupp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Atemschutzüberwachung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Notsignalgeber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Atemschutznotfall	</a:t>
            </a:r>
          </a:p>
          <a:p>
            <a:pPr lvl="1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800" dirty="0">
                <a:solidFill>
                  <a:schemeClr val="bg2"/>
                </a:solidFill>
              </a:rPr>
              <a:t>Sonderthema: besondere Brandphänomene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Unterscheidung</a:t>
            </a:r>
          </a:p>
          <a:p>
            <a:pPr lvl="2" eaLnBrk="1" hangingPunct="1">
              <a:buClr>
                <a:srgbClr val="FFFFFF"/>
              </a:buClr>
              <a:buFontTx/>
              <a:buChar char="•"/>
            </a:pPr>
            <a:r>
              <a:rPr lang="de-DE" altLang="de-DE" sz="1400" dirty="0">
                <a:solidFill>
                  <a:schemeClr val="bg2"/>
                </a:solidFill>
              </a:rPr>
              <a:t>Ampelschema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B0FD8768-684B-0A4B-B862-436EB7959D2B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Verfasser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83BE513-6C3E-E64D-8974-088A8A53E8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de-DE" altLang="de-DE" b="1" dirty="0"/>
              <a:t>Simon Obermeier</a:t>
            </a:r>
          </a:p>
          <a:p>
            <a:pPr marL="0" indent="0" eaLnBrk="1" hangingPunct="1"/>
            <a:r>
              <a:rPr lang="de-DE" altLang="de-DE" dirty="0"/>
              <a:t>Atemschutzbeauftragter des Löschzugs Altstadt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Freiwillige Feuerwehren Stadt Regensburg</a:t>
            </a:r>
          </a:p>
          <a:p>
            <a:pPr marL="0" indent="0" eaLnBrk="1" hangingPunct="1"/>
            <a:r>
              <a:rPr lang="de-DE" altLang="de-DE" dirty="0"/>
              <a:t>Löschzug Altstadt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Kirchmeierstraße 18f</a:t>
            </a:r>
          </a:p>
          <a:p>
            <a:pPr marL="0" indent="0" eaLnBrk="1" hangingPunct="1"/>
            <a:r>
              <a:rPr lang="de-DE" altLang="de-DE" dirty="0"/>
              <a:t>93049 Regensburg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Handy   	0176/96059987</a:t>
            </a:r>
          </a:p>
          <a:p>
            <a:pPr marL="0" indent="0" eaLnBrk="1" hangingPunct="1"/>
            <a:endParaRPr lang="de-DE" altLang="de-DE" dirty="0"/>
          </a:p>
          <a:p>
            <a:pPr marL="0" indent="0" eaLnBrk="1" hangingPunct="1"/>
            <a:r>
              <a:rPr lang="de-DE" altLang="de-DE" dirty="0"/>
              <a:t>simon.obermeier@lz-altstadt.de</a:t>
            </a:r>
            <a:endParaRPr lang="de-DE" altLang="de-DE" dirty="0">
              <a:hlinkClick r:id="rId3"/>
            </a:endParaRPr>
          </a:p>
          <a:p>
            <a:pPr marL="0" indent="0" eaLnBrk="1" hangingPunct="1"/>
            <a:endParaRPr lang="de-DE" alt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B0FD8768-684B-0A4B-B862-436EB7959D2B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Quellenangaben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83BE513-6C3E-E64D-8974-088A8A53E8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/>
              <a:t>FWDV 7 (Stand: 2002 mit Ergänzungen 2005)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>
                <a:hlinkClick r:id="rId3"/>
              </a:rPr>
              <a:t>https://www.feuerwehrmagazin.de/wissen/grob-dekontamination-und-einsatzstellenhygiene-53647</a:t>
            </a:r>
            <a:r>
              <a:rPr lang="de-DE" altLang="de-DE" sz="1600" dirty="0"/>
              <a:t> (Stand: 8.1.2020)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/>
              <a:t>Expositionsnachweis – Handlungsanweisung für die Erfassung und Dokumentation einer Exposition (Amt für Brand- und Katastrophenschutz Regensburg, Abteilung 2; Stand: 3.12.2019)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>
                <a:hlinkClick r:id="rId4"/>
              </a:rPr>
              <a:t>https://www.atemschutzunfaelle.de/download/Verbannte_Baerte-De_baard_in_de_ban-Uebersetzung_Draeger_Nieuws_Nederland_11_16.pdf</a:t>
            </a:r>
            <a:r>
              <a:rPr lang="de-DE" altLang="de-DE" sz="1600" dirty="0"/>
              <a:t> (Stand: 8.1.2020)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/>
              <a:t>Unterweisung nach FWDV 7 – Löschzug Altstadt 2019 (Verfasser: Max Scholz)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/>
              <a:t>Merkblatt Atemschutzgeräteträger – Feuerwehr Lernbar Bayern (Stand: 9.1.2021)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de-DE" altLang="de-DE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de-DE" sz="1600" dirty="0">
                <a:hlinkClick r:id="rId5"/>
              </a:rPr>
              <a:t>https://de.wikipedia.org/wiki/Flashover#/media/Datei:Raumbrand-flashover.svg</a:t>
            </a:r>
            <a:r>
              <a:rPr lang="de-DE" altLang="de-DE" sz="1600" dirty="0"/>
              <a:t> (Stand: 9.1.2021)</a:t>
            </a:r>
          </a:p>
        </p:txBody>
      </p:sp>
    </p:spTree>
    <p:extLst>
      <p:ext uri="{BB962C8B-B14F-4D97-AF65-F5344CB8AC3E}">
        <p14:creationId xmlns:p14="http://schemas.microsoft.com/office/powerpoint/2010/main" val="40637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1. Anforderungen an den </a:t>
            </a:r>
            <a:br>
              <a:rPr lang="de-DE" altLang="de-DE" dirty="0"/>
            </a:br>
            <a:r>
              <a:rPr lang="de-DE" altLang="de-DE" dirty="0"/>
              <a:t>Atemschutzgeräteträger (1/2)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AutoNum type="arabicPeriod"/>
            </a:pPr>
            <a:r>
              <a:rPr lang="de-DE" altLang="de-DE" b="1" dirty="0"/>
              <a:t>Körperliche Eignung am Tag des Einsatzes/der Übung</a:t>
            </a:r>
          </a:p>
          <a:p>
            <a:pPr lvl="2"/>
            <a:r>
              <a:rPr lang="de-DE" altLang="de-DE" dirty="0"/>
              <a:t>Gesundes Befinden</a:t>
            </a:r>
          </a:p>
          <a:p>
            <a:pPr lvl="2"/>
            <a:r>
              <a:rPr lang="de-DE" altLang="de-DE" dirty="0"/>
              <a:t>Kein Medikamenteneinfluss</a:t>
            </a:r>
          </a:p>
          <a:p>
            <a:pPr lvl="2"/>
            <a:r>
              <a:rPr lang="de-DE" altLang="de-DE" dirty="0"/>
              <a:t>Kein Alkoholeinfluss</a:t>
            </a:r>
          </a:p>
          <a:p>
            <a:pPr marL="0" indent="0"/>
            <a:endParaRPr lang="de-DE" altLang="de-DE" dirty="0"/>
          </a:p>
          <a:p>
            <a:pPr>
              <a:buFont typeface="+mj-lt"/>
              <a:buAutoNum type="arabicPeriod" startAt="2"/>
            </a:pPr>
            <a:r>
              <a:rPr lang="de-DE" altLang="de-DE" b="1" dirty="0"/>
              <a:t>Medizinische Eignung am Tag des Einsatzes/der Übung</a:t>
            </a:r>
          </a:p>
          <a:p>
            <a:pPr lvl="2"/>
            <a:r>
              <a:rPr lang="de-DE" altLang="de-DE" dirty="0"/>
              <a:t>Gültige G26.3 Untersuchung</a:t>
            </a:r>
          </a:p>
          <a:p>
            <a:pPr lvl="2"/>
            <a:endParaRPr lang="de-DE" altLang="de-DE" dirty="0"/>
          </a:p>
          <a:p>
            <a:pPr>
              <a:buFont typeface="+mj-lt"/>
              <a:buAutoNum type="arabicPeriod" startAt="3"/>
            </a:pPr>
            <a:r>
              <a:rPr lang="de-DE" altLang="de-DE" b="1" dirty="0"/>
              <a:t>Tauglichkeit nach FWDV 7</a:t>
            </a:r>
          </a:p>
          <a:p>
            <a:pPr lvl="2"/>
            <a:r>
              <a:rPr lang="de-DE" altLang="de-DE" dirty="0"/>
              <a:t>Unterweisung</a:t>
            </a:r>
          </a:p>
          <a:p>
            <a:pPr lvl="2"/>
            <a:r>
              <a:rPr lang="de-DE" altLang="de-DE" dirty="0"/>
              <a:t>Belastungsübung</a:t>
            </a:r>
          </a:p>
          <a:p>
            <a:pPr lvl="2"/>
            <a:r>
              <a:rPr lang="de-DE" altLang="de-DE" dirty="0"/>
              <a:t>Einsatzübung</a:t>
            </a:r>
          </a:p>
          <a:p>
            <a:pPr marL="266700" lvl="2" indent="0">
              <a:buNone/>
            </a:pPr>
            <a:endParaRPr lang="de-DE" altLang="de-DE" b="1" dirty="0"/>
          </a:p>
          <a:p>
            <a:pPr>
              <a:buFont typeface="+mj-lt"/>
              <a:buAutoNum type="arabicPeriod" startAt="4"/>
            </a:pPr>
            <a:r>
              <a:rPr lang="de-DE" altLang="de-DE" b="1" dirty="0"/>
              <a:t>Erfolgreich absolvierter Lehrgang Atemschutzgeräteträger</a:t>
            </a:r>
          </a:p>
          <a:p>
            <a:pPr marL="0" indent="0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949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1. Anforderungen an den </a:t>
            </a:r>
            <a:br>
              <a:rPr lang="de-DE" altLang="de-DE" dirty="0"/>
            </a:br>
            <a:r>
              <a:rPr lang="de-DE" altLang="de-DE" dirty="0"/>
              <a:t>Atemschutzgeräteträger (2/2)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619250"/>
            <a:ext cx="8220075" cy="3969990"/>
          </a:xfrm>
        </p:spPr>
        <p:txBody>
          <a:bodyPr/>
          <a:lstStyle/>
          <a:p>
            <a:r>
              <a:rPr lang="de-DE" altLang="de-DE" b="1" dirty="0"/>
              <a:t>Thema Barterlass:</a:t>
            </a:r>
          </a:p>
          <a:p>
            <a:r>
              <a:rPr lang="de-DE" altLang="de-DE" i="1" dirty="0"/>
              <a:t>Nicht </a:t>
            </a:r>
            <a:r>
              <a:rPr lang="de-DE" altLang="de-DE" dirty="0"/>
              <a:t>geeignet für den Einsatz unter </a:t>
            </a:r>
          </a:p>
          <a:p>
            <a:r>
              <a:rPr lang="de-DE" altLang="de-DE" dirty="0"/>
              <a:t>Atemschutz: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Träger von Bärten und Koteletten </a:t>
            </a:r>
            <a:br>
              <a:rPr lang="de-DE" altLang="de-DE" dirty="0"/>
            </a:br>
            <a:r>
              <a:rPr lang="de-DE" altLang="de-DE" dirty="0"/>
              <a:t>im Bereich der Dichtlinie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Menschen mit tiefen Gesichtsnarben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Menschen mit Piercings im </a:t>
            </a:r>
            <a:br>
              <a:rPr lang="de-DE" altLang="de-DE" dirty="0"/>
            </a:br>
            <a:r>
              <a:rPr lang="de-DE" altLang="de-DE" dirty="0"/>
              <a:t>Dichtbereich</a:t>
            </a:r>
          </a:p>
          <a:p>
            <a:pPr marL="0" indent="0"/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0" indent="0"/>
            <a:r>
              <a:rPr lang="de-DE" altLang="de-DE" b="1" dirty="0"/>
              <a:t>Studie der Firma Dräger*:</a:t>
            </a:r>
          </a:p>
          <a:p>
            <a:pPr marL="0" indent="0"/>
            <a:r>
              <a:rPr lang="de-DE" altLang="de-DE" dirty="0"/>
              <a:t>Pro Tag nimmt die Undichtigkeit von Masken (auch Überdruck!) um durchschnittlich 3-6% zu!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3DEDF23-615F-409D-9717-4F03C941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72" y="1626468"/>
            <a:ext cx="3923928" cy="289070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ABCCAA28-8AC2-4284-9CE6-5B91E694B355}"/>
              </a:ext>
            </a:extLst>
          </p:cNvPr>
          <p:cNvSpPr/>
          <p:nvPr/>
        </p:nvSpPr>
        <p:spPr bwMode="auto">
          <a:xfrm>
            <a:off x="466725" y="5330251"/>
            <a:ext cx="8220075" cy="97906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AGT ist </a:t>
            </a: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selbst</a:t>
            </a: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für Einsatzfähigkeit </a:t>
            </a: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verantwortlich</a:t>
            </a: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!</a:t>
            </a:r>
            <a:b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Falls nicht einsatzbereit: </a:t>
            </a: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Meldung an Einheitsführer</a:t>
            </a:r>
            <a:r>
              <a:rPr kumimoji="0" lang="de-DE" sz="20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!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xmlns="" id="{937A11A6-4280-44F1-BAAC-6AC0A5A2282B}"/>
              </a:ext>
            </a:extLst>
          </p:cNvPr>
          <p:cNvSpPr/>
          <p:nvPr/>
        </p:nvSpPr>
        <p:spPr bwMode="auto">
          <a:xfrm>
            <a:off x="466726" y="5459785"/>
            <a:ext cx="1008930" cy="7200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49EAA"/>
              </a:buClr>
              <a:buSzTx/>
              <a:buFont typeface="Wingdings" pitchFamily="2" charset="2"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EBC7495-315D-4D2F-BAF2-3B15D232CB87}"/>
              </a:ext>
            </a:extLst>
          </p:cNvPr>
          <p:cNvSpPr txBox="1"/>
          <p:nvPr/>
        </p:nvSpPr>
        <p:spPr>
          <a:xfrm>
            <a:off x="899592" y="6622613"/>
            <a:ext cx="44172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*https://www.atemschutzunfaelle.de/download/Verbannte_Baerte-De_baard_in_de_ban-Uebersetzung_Draeger_Nieuws_Nederland_11_16.pdf</a:t>
            </a:r>
          </a:p>
        </p:txBody>
      </p:sp>
    </p:spTree>
    <p:extLst>
      <p:ext uri="{BB962C8B-B14F-4D97-AF65-F5344CB8AC3E}">
        <p14:creationId xmlns:p14="http://schemas.microsoft.com/office/powerpoint/2010/main" val="3186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– Allgemeine </a:t>
            </a:r>
            <a:br>
              <a:rPr lang="de-DE" altLang="de-DE" dirty="0"/>
            </a:br>
            <a:r>
              <a:rPr lang="de-DE" altLang="de-DE" dirty="0"/>
              <a:t>Grundsätze (1/2)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Atemschutzgeräte außerhalb des Gefahrenbereichs anlegen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Durchführung der Einsatzkurzprüfung vor dem Einsatz: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Flaschendruckprüfung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Hochdruckdichtprüfung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Prüfung der Warneinrichtung</a:t>
            </a:r>
          </a:p>
          <a:p>
            <a:pPr marL="266700" lvl="2" indent="0">
              <a:buNone/>
            </a:pPr>
            <a:endParaRPr lang="de-DE" alt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dirty="0"/>
              <a:t>Ruhepause zwischen zwei Einsätzen unter Atemschutz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dirty="0"/>
              <a:t>Kompensation des Flüssigkeitsverlustes (kein Alkohol)</a:t>
            </a:r>
          </a:p>
          <a:p>
            <a:pPr marL="1588" lvl="1" indent="0">
              <a:buNone/>
            </a:pPr>
            <a:endParaRPr lang="de-DE" altLang="de-DE" dirty="0"/>
          </a:p>
          <a:p>
            <a:pPr lvl="1"/>
            <a:r>
              <a:rPr lang="de-DE" altLang="de-DE" dirty="0"/>
              <a:t>Vorgehen mit ausreichender Schlauchreserve</a:t>
            </a:r>
          </a:p>
          <a:p>
            <a:pPr lvl="1"/>
            <a:endParaRPr lang="de-DE" altLang="de-DE" dirty="0"/>
          </a:p>
          <a:p>
            <a:pPr lvl="1"/>
            <a:r>
              <a:rPr lang="de-DE" altLang="de-DE" dirty="0"/>
              <a:t>Nur mit Wasser am Rohr vorgehen; Spülen!</a:t>
            </a:r>
          </a:p>
        </p:txBody>
      </p:sp>
    </p:spTree>
    <p:extLst>
      <p:ext uri="{BB962C8B-B14F-4D97-AF65-F5344CB8AC3E}">
        <p14:creationId xmlns:p14="http://schemas.microsoft.com/office/powerpoint/2010/main" val="388774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– Allgemeine </a:t>
            </a:r>
            <a:br>
              <a:rPr lang="de-DE" altLang="de-DE" dirty="0"/>
            </a:br>
            <a:r>
              <a:rPr lang="de-DE" altLang="de-DE" dirty="0"/>
              <a:t>Grundsätze (2/2)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Gebückter Gang nach Lage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Treppen nach unten rückwärts besteigen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Rauch- und Wärmeabzug schaffen (Rücksprache Einheitsführer bzgl. Überdruckbelüftung)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Nie an einem Brandherd vorbeigehen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Sichern des Rückzugsweges (Schlauch oder Leine)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Selbstrettungsschlaufe vor Einsatz in Bereitschaft nehmen</a:t>
            </a:r>
          </a:p>
        </p:txBody>
      </p:sp>
    </p:spTree>
    <p:extLst>
      <p:ext uri="{BB962C8B-B14F-4D97-AF65-F5344CB8AC3E}">
        <p14:creationId xmlns:p14="http://schemas.microsoft.com/office/powerpoint/2010/main" val="325777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– Vorgehen im Trupp (1/2)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Mindeststärke: zwei Feuerwehrdienstleistende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Truppführer ist zuständig für die Einsatzbereitschaft und Drucküberwachung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Gegenseitige Kontrolle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Vorgehen </a:t>
            </a:r>
            <a:r>
              <a:rPr lang="de-DE" altLang="de-DE" b="1" dirty="0"/>
              <a:t>ausschließlich </a:t>
            </a:r>
            <a:r>
              <a:rPr lang="de-DE" altLang="de-DE" dirty="0"/>
              <a:t>truppweise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xmlns="" id="{7AF49EE0-52F3-4A73-A2A6-1900302D2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716365"/>
            <a:ext cx="2422004" cy="35457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5332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– Vorgehen im Trupp (2/2)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556792"/>
            <a:ext cx="8220075" cy="4629150"/>
          </a:xfrm>
        </p:spPr>
        <p:txBody>
          <a:bodyPr/>
          <a:lstStyle/>
          <a:p>
            <a:pPr marL="0" indent="0"/>
            <a:r>
              <a:rPr lang="de-DE" altLang="de-DE" b="1" dirty="0"/>
              <a:t>Mindestausrüstung des Trupps:</a:t>
            </a:r>
          </a:p>
          <a:p>
            <a:pPr marL="0" indent="0"/>
            <a:endParaRPr lang="de-DE" alt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Funkgerät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Lampe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Axt/Brechwerkzeug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Jackengurt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Leinenbeutel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Fluchthauben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WBK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/>
              <a:t>Weitere Ausrüstung gemäß Einsatzauftrag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xmlns="" id="{F75AE90D-148C-414F-AD76-B987911D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36" y="1692101"/>
            <a:ext cx="3172039" cy="44834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46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D55CB9C-A009-F04E-A22D-544697FEE8D2}"/>
              </a:ext>
            </a:extLst>
          </p:cNvPr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/>
              <a:t>2. Einsatzgrundsätze - Atemschutzüberwachung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CE429E0-23AF-F543-8B85-5451BF92C6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Verantwortlich: Einheitsführer (andere geeignete Personen können beauftragt werden)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Notwendige Informationen bei Registrierung: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Namen sowie ggf. Funkrufnamen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Uhrzeit bei Anschließen/Abschließen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Uhrzeit bei 1/3 und 2/3 erwarteter Einsatzdauer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Uhrzeit bei Erreichen Einsatzziel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altLang="de-DE" dirty="0"/>
              <a:t>Uhrzeit Beginn Rückzug</a:t>
            </a:r>
          </a:p>
          <a:p>
            <a:pPr marL="266700" lvl="2" indent="0">
              <a:buNone/>
            </a:pPr>
            <a:endParaRPr lang="de-DE" alt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dirty="0"/>
              <a:t>Zeit für Rückzug = doppelter Hinweg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dirty="0"/>
              <a:t>Atemschutzüberwachung ist bei Einsätzen und Übungen durchzuführen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_VERSION" val="3.00_NO_CDTOOLS"/>
  <p:tag name="THINKCELLUNDODONOTDELETE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KHCKO6i8UmLtqEzrXxg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cvwAnfbxUqJ3lnqeY_Q1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45FakjUu._ozk3w6h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0w2velT4EKczZefYb.M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XAKcBaL0SXVWftdzSqm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haceiAzyUmM0l_bTJVV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Qnj4tvpWEulv_nUGwxYS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QFpzFQtFEWIQsxK3ZdAY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CWNmgu81k.0MoIkopT4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EUQiA0avttHpxouP.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pnS2SROKk.lvJ8FhOjM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SwvEoGB0ODsUptEMmiIw"/>
</p:tagLst>
</file>

<file path=ppt/theme/theme1.xml><?xml version="1.0" encoding="utf-8"?>
<a:theme xmlns:a="http://schemas.openxmlformats.org/drawingml/2006/main" name="01_Vorlage_ppt_Corporate_Design_BFR">
  <a:themeElements>
    <a:clrScheme name="vorlagen_allgemein 1">
      <a:dk1>
        <a:srgbClr val="000000"/>
      </a:dk1>
      <a:lt1>
        <a:srgbClr val="DDDDDD"/>
      </a:lt1>
      <a:dk2>
        <a:srgbClr val="5F6061"/>
      </a:dk2>
      <a:lt2>
        <a:srgbClr val="FFFFFF"/>
      </a:lt2>
      <a:accent1>
        <a:srgbClr val="FFFFFF"/>
      </a:accent1>
      <a:accent2>
        <a:srgbClr val="E2001A"/>
      </a:accent2>
      <a:accent3>
        <a:srgbClr val="EBEBEB"/>
      </a:accent3>
      <a:accent4>
        <a:srgbClr val="000000"/>
      </a:accent4>
      <a:accent5>
        <a:srgbClr val="FFFFFF"/>
      </a:accent5>
      <a:accent6>
        <a:srgbClr val="CD0016"/>
      </a:accent6>
      <a:hlink>
        <a:srgbClr val="969696"/>
      </a:hlink>
      <a:folHlink>
        <a:srgbClr val="E2001A"/>
      </a:folHlink>
    </a:clrScheme>
    <a:fontScheme name="vorlagen_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49EAA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949EAA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n_allgemein 1">
        <a:dk1>
          <a:srgbClr val="000000"/>
        </a:dk1>
        <a:lt1>
          <a:srgbClr val="DDDDDD"/>
        </a:lt1>
        <a:dk2>
          <a:srgbClr val="5F6061"/>
        </a:dk2>
        <a:lt2>
          <a:srgbClr val="FFFFFF"/>
        </a:lt2>
        <a:accent1>
          <a:srgbClr val="FFFFFF"/>
        </a:accent1>
        <a:accent2>
          <a:srgbClr val="E2001A"/>
        </a:accent2>
        <a:accent3>
          <a:srgbClr val="EBEBEB"/>
        </a:accent3>
        <a:accent4>
          <a:srgbClr val="000000"/>
        </a:accent4>
        <a:accent5>
          <a:srgbClr val="FFFFFF"/>
        </a:accent5>
        <a:accent6>
          <a:srgbClr val="CD0016"/>
        </a:accent6>
        <a:hlink>
          <a:srgbClr val="969696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Bildschirmpräsentation (4:3)</PresentationFormat>
  <Paragraphs>248</Paragraphs>
  <Slides>21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01_Vorlage_ppt_Corporate_Design_BFR</vt:lpstr>
      <vt:lpstr>TCLayout.ActiveDocument</vt:lpstr>
      <vt:lpstr>Jährliche Unterweisung für Atemschutzgeräteträger 2021</vt:lpstr>
      <vt:lpstr>Inhaltsübersicht</vt:lpstr>
      <vt:lpstr>1. Anforderungen an den  Atemschutzgeräteträger (1/2)</vt:lpstr>
      <vt:lpstr>1. Anforderungen an den  Atemschutzgeräteträger (2/2)</vt:lpstr>
      <vt:lpstr>2. Einsatzgrundsätze – Allgemeine  Grundsätze (1/2)</vt:lpstr>
      <vt:lpstr>2. Einsatzgrundsätze – Allgemeine  Grundsätze (2/2)</vt:lpstr>
      <vt:lpstr>2. Einsatzgrundsätze – Vorgehen im Trupp (1/2)</vt:lpstr>
      <vt:lpstr>2. Einsatzgrundsätze – Vorgehen im Trupp (2/2)</vt:lpstr>
      <vt:lpstr>2. Einsatzgrundsätze - Atemschutzüberwachung</vt:lpstr>
      <vt:lpstr>2. Einsatzgrundsätze - Notsignalgeber</vt:lpstr>
      <vt:lpstr>2. Einsatzgrundsätze - Atemschutznotfall</vt:lpstr>
      <vt:lpstr>3. Sonderthema: besondere Brandphänomene</vt:lpstr>
      <vt:lpstr>3. Sonderthema: besondere Brandphänomene</vt:lpstr>
      <vt:lpstr>3. Erkennen von besonderen Brandphänomenen</vt:lpstr>
      <vt:lpstr>3. Erkennen von besonderen  Brandphänomenen- Die Ampelregel</vt:lpstr>
      <vt:lpstr>3. Ampelschema - Außenansicht</vt:lpstr>
      <vt:lpstr>3. Ampelschema - Innenansicht</vt:lpstr>
      <vt:lpstr>3. Ampelschema - Maßnahmen</vt:lpstr>
      <vt:lpstr>Vielen Dank für Ihre Aufmerksamkeit!</vt:lpstr>
      <vt:lpstr>Verfasser</vt:lpstr>
      <vt:lpstr>Quellenangaben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zweizeilig mit Bildern  in Arial 30 Punkt</dc:title>
  <dc:creator>Martin Meißner</dc:creator>
  <cp:lastModifiedBy>Katharina </cp:lastModifiedBy>
  <cp:revision>70</cp:revision>
  <dcterms:created xsi:type="dcterms:W3CDTF">2011-03-10T15:54:23Z</dcterms:created>
  <dcterms:modified xsi:type="dcterms:W3CDTF">2021-06-04T18:59:08Z</dcterms:modified>
</cp:coreProperties>
</file>