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Koch" initials="S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4"/>
    <p:restoredTop sz="94844"/>
  </p:normalViewPr>
  <p:slideViewPr>
    <p:cSldViewPr snapToGrid="0" snapToObjects="1">
      <p:cViewPr>
        <p:scale>
          <a:sx n="94" d="100"/>
          <a:sy n="94" d="100"/>
        </p:scale>
        <p:origin x="-426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C3889-9A92-B844-B3F3-49988FA0F642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57ED5-D78A-F342-B321-34F93D66F8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4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E8EB4D3-335E-1748-89BF-F34B2B273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B4B1FDD9-EC9E-254F-8DFC-ACDC0FC64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E0275EE-ECE9-D549-96F8-F29D166F3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756B757-373C-E447-AAF8-ADA1F807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EA4B9ED-0BD4-C54D-974C-66AD28FE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411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1CA3D89-E2C2-AE4E-A76F-EA56BDD9B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7F065177-C159-DF40-A141-7E3B967C5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39A2931-084E-8547-B8A6-1433009A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28DEAF55-B369-EE41-AA10-681B3102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18FD147-ED85-B641-AE55-E94C1771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73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62C3ABC6-9854-BA4A-9214-09812E1C7D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11C2B7BE-E902-224C-B70A-4C3BA7FF4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B94AD91E-A2C7-3C49-9D10-9DE91497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BF2AF70-226D-DD49-9753-88FAE5D6F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9C20533C-5C9F-F644-8AA7-C932BE8DC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721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8685F2F-21CF-C846-9A1B-C7D5C6E01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3E7704A-6E02-B746-A1C5-AC9C84333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166D4894-FD11-4844-83B8-8D25A6A2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01AE2E34-89A7-DF4B-91EE-5570614C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5261BBA-5393-B745-931C-8A1F63AC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92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F9C7F03-78F7-7046-AE79-AB492FE3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0151F65C-2452-634F-B3DF-B6E03F764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488C8E0B-FB5E-EC4B-94F4-5FEF83176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506F655-9EBB-104A-94CC-DD74C984D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2257F59-2D45-2F4F-8B36-4D0C74DA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70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678C8C-BD75-A04C-B922-B7CAECF8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A8B24E31-FC8B-B44A-B586-6C1C48ED2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D267216A-CCF8-2845-AFD4-4A2366F06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97D31B0C-BB59-3A47-B9F1-BC1F2213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7A91098F-5E98-9840-8C47-7C56DA93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FBA5B6E3-8062-9744-9B84-A6CE3B81F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89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A34A8440-34F6-034C-9A92-A833E01C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08E7336C-D5B6-3C40-BDD1-E505A4487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FCFDAED-FD59-3E4B-A0E5-9FF8255F2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F06EF4C9-1B8E-8142-87BC-180D9A25A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0F075F52-455E-E544-9088-928835B73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C1B8B5ED-05F6-1A46-BB84-BD8719D1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E4E8D33B-408A-1E44-A3CF-15B4125D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04BAD18D-31F3-5D4E-AFD1-99290A93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92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2AB0814-FB27-CB4E-9743-F28D964C8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65CE6244-E089-A64A-AAE3-B5B654F62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A05A40BC-0F56-9B44-A1EE-E305ED43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C13C8528-C80E-A94C-A7E9-3EA3DBFF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04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64DD1245-C5EE-074F-9EA8-B74997F7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50638EC8-FBDB-9B4C-86C9-E1B5BD9EE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2D87E807-9A53-2144-8E12-96AD68BB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12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458E8F2-229F-6749-9C19-63169C6BC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0D8FD901-9F90-774E-9290-B794B8226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7B927030-3F55-DF4D-ACDB-992AB8485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8890D685-CD59-8746-B7A4-E8866D0D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3DDC4D4B-2EB5-3E42-998A-A75187807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18909D3B-36FD-6448-826E-9FC6D9B39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61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7E6366A-BCB1-254E-AD88-A1D824121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F7C2E1CE-004B-0D45-B67C-AE4778D920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A7F3B6AF-5052-2947-8460-8773171C2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58FCB39-5152-A247-8FBD-075819450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DDFF879-F904-484F-A48C-1645905F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6A4FD2D-F8D0-F544-88F2-B7BB296B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50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E029932C-9FE0-D744-A567-5E2815A1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AB68C6F8-CBF4-C142-8D2F-4E8C67DB3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5BC07082-D430-9A45-957E-6C0D7C86F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5DF56-B157-914E-9BCA-AD135DFDAB7B}" type="datetimeFigureOut">
              <a:rPr lang="de-DE" smtClean="0"/>
              <a:t>04.06.2021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D06FC81-53E7-7D47-BC91-56E215142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2A50DF5-C382-514B-9280-881F15A746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5C35C-19FD-D240-914D-AD2CDE98A38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25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9EE49840-E0F2-9B42-BF33-401B0ED85E5A}"/>
              </a:ext>
            </a:extLst>
          </p:cNvPr>
          <p:cNvSpPr txBox="1"/>
          <p:nvPr/>
        </p:nvSpPr>
        <p:spPr>
          <a:xfrm>
            <a:off x="962481" y="2133519"/>
            <a:ext cx="1026703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b="1" u="sng" dirty="0"/>
              <a:t>Unfall mit PKW / Brennende PKW</a:t>
            </a:r>
          </a:p>
          <a:p>
            <a:pPr algn="ctr"/>
            <a:endParaRPr lang="de-DE" sz="4000" b="1" u="sng" dirty="0"/>
          </a:p>
          <a:p>
            <a:pPr algn="ctr"/>
            <a:r>
              <a:rPr lang="de-DE" sz="4000" b="1" u="sng" dirty="0"/>
              <a:t>Gefahren von Hybrid- </a:t>
            </a:r>
          </a:p>
          <a:p>
            <a:pPr algn="ctr"/>
            <a:r>
              <a:rPr lang="de-DE" sz="4000" b="1" u="sng" dirty="0"/>
              <a:t>und Elektroantrieben</a:t>
            </a:r>
          </a:p>
          <a:p>
            <a:pPr algn="ctr"/>
            <a:endParaRPr lang="de-DE" sz="5400" b="1" u="sng" dirty="0"/>
          </a:p>
          <a:p>
            <a:pPr algn="ctr"/>
            <a:endParaRPr lang="de-DE" sz="5400" b="1" u="sng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12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56965139-53B1-5F4A-ABAD-119EE14E84EA}"/>
              </a:ext>
            </a:extLst>
          </p:cNvPr>
          <p:cNvSpPr txBox="1"/>
          <p:nvPr/>
        </p:nvSpPr>
        <p:spPr>
          <a:xfrm>
            <a:off x="1367205" y="1243786"/>
            <a:ext cx="9457589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de-DE" sz="2000" b="1" dirty="0">
                <a:highlight>
                  <a:srgbClr val="FFFF00"/>
                </a:highlight>
              </a:rPr>
              <a:t>Lithium-Ionen-Akkus</a:t>
            </a:r>
            <a:r>
              <a:rPr lang="de-DE" sz="2000" dirty="0">
                <a:highlight>
                  <a:srgbClr val="FFFF00"/>
                </a:highlight>
              </a:rPr>
              <a:t> </a:t>
            </a:r>
            <a:r>
              <a:rPr lang="de-DE" sz="2000" dirty="0"/>
              <a:t>sind </a:t>
            </a:r>
            <a:r>
              <a:rPr lang="de-DE" sz="2000" dirty="0">
                <a:solidFill>
                  <a:srgbClr val="FF0000"/>
                </a:solidFill>
              </a:rPr>
              <a:t>in einem wasserdichten Gehäuse verbaut</a:t>
            </a:r>
          </a:p>
          <a:p>
            <a:pPr marL="742950" lvl="1" indent="-285750">
              <a:buFontTx/>
              <a:buChar char="-"/>
            </a:pPr>
            <a:r>
              <a:rPr lang="de-DE" sz="2000" dirty="0"/>
              <a:t>Löschwasser erreicht den Akku sehr schwer, Kühlung von extern kaum wirksam.</a:t>
            </a:r>
          </a:p>
          <a:p>
            <a:pPr marL="742950" lvl="1" indent="-285750">
              <a:buFontTx/>
              <a:buChar char="-"/>
            </a:pPr>
            <a:r>
              <a:rPr lang="de-DE" sz="2000" dirty="0"/>
              <a:t>Interne Zersetzung mit Wärmebildkamera nicht erkennbar.</a:t>
            </a:r>
          </a:p>
          <a:p>
            <a:pPr marL="742950" lvl="1" indent="-285750">
              <a:buFontTx/>
              <a:buChar char="-"/>
            </a:pPr>
            <a:r>
              <a:rPr lang="de-DE" sz="2000" dirty="0"/>
              <a:t>Weiß/gräulicher Nebel -&gt; Fluorwasserstoffsäure -&gt; mit viel Wasser niederschlagen</a:t>
            </a:r>
          </a:p>
          <a:p>
            <a:pPr marL="285750" lvl="0" indent="-285750">
              <a:buFontTx/>
              <a:buChar char="-"/>
            </a:pPr>
            <a:endParaRPr lang="de-DE" sz="2000" b="1" dirty="0">
              <a:highlight>
                <a:srgbClr val="FFFF00"/>
              </a:highlight>
            </a:endParaRPr>
          </a:p>
          <a:p>
            <a:pPr marL="285750" lvl="0" indent="-285750">
              <a:buFontTx/>
              <a:buChar char="-"/>
            </a:pPr>
            <a:endParaRPr lang="de-DE" sz="2000" b="1" dirty="0">
              <a:highlight>
                <a:srgbClr val="FFFF00"/>
              </a:highlight>
            </a:endParaRPr>
          </a:p>
          <a:p>
            <a:pPr marL="285750" lvl="0" indent="-285750">
              <a:buFontTx/>
              <a:buChar char="-"/>
            </a:pPr>
            <a:r>
              <a:rPr lang="de-DE" sz="2000" b="1" dirty="0">
                <a:highlight>
                  <a:srgbClr val="FFFF00"/>
                </a:highlight>
              </a:rPr>
              <a:t>Nickel-Metall-Hydrid-Akku</a:t>
            </a:r>
            <a:r>
              <a:rPr lang="de-DE" sz="2000" dirty="0"/>
              <a:t> sind einfacher zu löschen (kühlen)</a:t>
            </a:r>
          </a:p>
          <a:p>
            <a:pPr lvl="0"/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000" dirty="0"/>
              <a:t>Batterieflüssigkeit ist stark alkalisch -&gt; pH Wert 13,5 -&gt; starke Verätzung möglich.</a:t>
            </a:r>
          </a:p>
          <a:p>
            <a:endParaRPr lang="de-DE" sz="2000" dirty="0"/>
          </a:p>
          <a:p>
            <a:pPr marL="285750" lvl="0" indent="-285750">
              <a:buFontTx/>
              <a:buChar char="-"/>
            </a:pPr>
            <a:r>
              <a:rPr lang="de-DE" sz="2000" dirty="0"/>
              <a:t>Elektromotoren können auch direkt an den Rädern sein.</a:t>
            </a:r>
          </a:p>
          <a:p>
            <a:pPr lvl="0"/>
            <a:endParaRPr lang="de-DE" sz="2000" dirty="0"/>
          </a:p>
          <a:p>
            <a:pPr marL="285750" lvl="0" indent="-285750">
              <a:buFontTx/>
              <a:buChar char="-"/>
            </a:pPr>
            <a:r>
              <a:rPr lang="de-DE" sz="2000" dirty="0"/>
              <a:t>Auf dicke orange Kabel achten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4805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8" name="Picture 2" descr="Anschauungsbeispiel einer Rettungskarte.">
            <a:extLst>
              <a:ext uri="{FF2B5EF4-FFF2-40B4-BE49-F238E27FC236}">
                <a16:creationId xmlns:a16="http://schemas.microsoft.com/office/drawing/2014/main" xmlns="" id="{66BB0BBD-08AE-9B48-9DA0-8137DF5FE3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63128" r="1345" b="1304"/>
          <a:stretch/>
        </p:blipFill>
        <p:spPr bwMode="auto">
          <a:xfrm>
            <a:off x="5988034" y="3371544"/>
            <a:ext cx="6203966" cy="312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2" descr="Anschauungsbeispiel einer Rettungskarte.">
            <a:extLst>
              <a:ext uri="{FF2B5EF4-FFF2-40B4-BE49-F238E27FC236}">
                <a16:creationId xmlns:a16="http://schemas.microsoft.com/office/drawing/2014/main" xmlns="" id="{DB20699D-AA48-7746-989C-D2004E66D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0130" r="-512" b="37163"/>
          <a:stretch/>
        </p:blipFill>
        <p:spPr bwMode="auto">
          <a:xfrm>
            <a:off x="0" y="0"/>
            <a:ext cx="6373242" cy="466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69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7896AD30-B672-B640-A949-27B1B7B71538}"/>
              </a:ext>
            </a:extLst>
          </p:cNvPr>
          <p:cNvSpPr txBox="1"/>
          <p:nvPr/>
        </p:nvSpPr>
        <p:spPr>
          <a:xfrm>
            <a:off x="2167270" y="2561320"/>
            <a:ext cx="78574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Grundsätzlich unterscheidet sich die Brandbekämpfung für Elektroautos </a:t>
            </a:r>
          </a:p>
          <a:p>
            <a:pPr algn="ctr"/>
            <a:r>
              <a:rPr lang="de-DE" dirty="0"/>
              <a:t>nicht von Autos mit Verbrennungsmotor! Jedoch muss auf oben genannte</a:t>
            </a:r>
          </a:p>
          <a:p>
            <a:pPr algn="ctr"/>
            <a:r>
              <a:rPr lang="de-DE" dirty="0"/>
              <a:t>Besonderheiten geachtet werden.</a:t>
            </a:r>
          </a:p>
          <a:p>
            <a:pPr algn="ctr"/>
            <a:endParaRPr lang="de-DE" dirty="0"/>
          </a:p>
          <a:p>
            <a:pPr algn="ctr"/>
            <a:r>
              <a:rPr lang="de-DE" sz="2000" b="1" dirty="0">
                <a:solidFill>
                  <a:srgbClr val="FF0000"/>
                </a:solidFill>
              </a:rPr>
              <a:t>Weitere Infos sind im Internen Bereich auf unsere Homepage zu finden.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69B1326A-E9B6-8B4F-8944-D4AB7686D4EA}"/>
              </a:ext>
            </a:extLst>
          </p:cNvPr>
          <p:cNvSpPr txBox="1"/>
          <p:nvPr/>
        </p:nvSpPr>
        <p:spPr>
          <a:xfrm>
            <a:off x="5610578" y="1182270"/>
            <a:ext cx="99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FAZIT</a:t>
            </a:r>
          </a:p>
        </p:txBody>
      </p:sp>
    </p:spTree>
    <p:extLst>
      <p:ext uri="{BB962C8B-B14F-4D97-AF65-F5344CB8AC3E}">
        <p14:creationId xmlns:p14="http://schemas.microsoft.com/office/powerpoint/2010/main" val="70983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8AA44BF9-E673-ED47-911D-D23FA5F54FEC}"/>
              </a:ext>
            </a:extLst>
          </p:cNvPr>
          <p:cNvSpPr txBox="1"/>
          <p:nvPr/>
        </p:nvSpPr>
        <p:spPr>
          <a:xfrm>
            <a:off x="3621284" y="3167390"/>
            <a:ext cx="4949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Danke für eure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400063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F14E0FD1-2D15-7E4B-9325-15333A8AB29E}"/>
              </a:ext>
            </a:extLst>
          </p:cNvPr>
          <p:cNvSpPr txBox="1"/>
          <p:nvPr/>
        </p:nvSpPr>
        <p:spPr>
          <a:xfrm>
            <a:off x="1419593" y="1177424"/>
            <a:ext cx="99340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800" b="1" u="sng" dirty="0">
                <a:solidFill>
                  <a:srgbClr val="FF0000"/>
                </a:solidFill>
              </a:rPr>
              <a:t>GAMS-Regel:</a:t>
            </a:r>
          </a:p>
          <a:p>
            <a:endParaRPr lang="de-DE" sz="2800" dirty="0"/>
          </a:p>
          <a:p>
            <a:pPr marL="742950" lvl="1" indent="-285750">
              <a:buFontTx/>
              <a:buChar char="-"/>
            </a:pPr>
            <a:r>
              <a:rPr lang="de-DE" sz="2800" dirty="0">
                <a:solidFill>
                  <a:srgbClr val="00B050"/>
                </a:solidFill>
              </a:rPr>
              <a:t>Gefahr erkennen </a:t>
            </a:r>
            <a:r>
              <a:rPr lang="de-DE" sz="2800" dirty="0"/>
              <a:t>(Erkunden = Gruppenführer, Melder)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CC1C0140-D419-4449-BBCA-4594F7B1C204}"/>
              </a:ext>
            </a:extLst>
          </p:cNvPr>
          <p:cNvSpPr txBox="1"/>
          <p:nvPr/>
        </p:nvSpPr>
        <p:spPr>
          <a:xfrm>
            <a:off x="3015034" y="3429000"/>
            <a:ext cx="616193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/>
              <a:t>1. AUTO-Regel </a:t>
            </a:r>
            <a:r>
              <a:rPr lang="de-DE" sz="2800" dirty="0"/>
              <a:t>(PKW brennt nicht)</a:t>
            </a:r>
          </a:p>
          <a:p>
            <a:pPr lvl="0"/>
            <a:r>
              <a:rPr lang="de-DE" sz="2800" b="1" dirty="0">
                <a:solidFill>
                  <a:srgbClr val="00B050"/>
                </a:solidFill>
              </a:rPr>
              <a:t>- A</a:t>
            </a:r>
            <a:r>
              <a:rPr lang="de-DE" sz="2800" dirty="0"/>
              <a:t>ustretende Betriebsstoffe</a:t>
            </a:r>
          </a:p>
          <a:p>
            <a:pPr lvl="0"/>
            <a:r>
              <a:rPr lang="de-DE" sz="2800" b="1" dirty="0">
                <a:solidFill>
                  <a:srgbClr val="00B050"/>
                </a:solidFill>
              </a:rPr>
              <a:t>- U</a:t>
            </a:r>
            <a:r>
              <a:rPr lang="de-DE" sz="2800" dirty="0"/>
              <a:t>nterboden, Motor- und Kofferraum</a:t>
            </a:r>
          </a:p>
          <a:p>
            <a:pPr lvl="0"/>
            <a:r>
              <a:rPr lang="de-DE" sz="2800" b="1" dirty="0">
                <a:solidFill>
                  <a:srgbClr val="00B050"/>
                </a:solidFill>
              </a:rPr>
              <a:t>- T</a:t>
            </a:r>
            <a:r>
              <a:rPr lang="de-DE" sz="2800" dirty="0"/>
              <a:t>ankdeckel öffnen</a:t>
            </a:r>
          </a:p>
          <a:p>
            <a:pPr lvl="0"/>
            <a:r>
              <a:rPr lang="de-DE" sz="2800" b="1" dirty="0">
                <a:solidFill>
                  <a:srgbClr val="00B050"/>
                </a:solidFill>
              </a:rPr>
              <a:t>- O</a:t>
            </a:r>
            <a:r>
              <a:rPr lang="de-DE" sz="2800" dirty="0"/>
              <a:t>berflächen absuchen</a:t>
            </a:r>
          </a:p>
          <a:p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xmlns="" id="{3B65D50A-B716-604A-A205-B03F1A2B17F4}"/>
              </a:ext>
            </a:extLst>
          </p:cNvPr>
          <p:cNvSpPr txBox="1"/>
          <p:nvPr/>
        </p:nvSpPr>
        <p:spPr>
          <a:xfrm>
            <a:off x="2612571" y="58260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576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F14E0FD1-2D15-7E4B-9325-15333A8AB29E}"/>
              </a:ext>
            </a:extLst>
          </p:cNvPr>
          <p:cNvSpPr txBox="1"/>
          <p:nvPr/>
        </p:nvSpPr>
        <p:spPr>
          <a:xfrm>
            <a:off x="1555301" y="1182270"/>
            <a:ext cx="90813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800" b="1" u="sng" dirty="0">
                <a:solidFill>
                  <a:srgbClr val="FF0000"/>
                </a:solidFill>
              </a:rPr>
              <a:t>GAMS-Regel:</a:t>
            </a:r>
          </a:p>
          <a:p>
            <a:endParaRPr lang="de-DE" sz="2800" dirty="0"/>
          </a:p>
          <a:p>
            <a:pPr marL="742950" lvl="1" indent="-285750">
              <a:buFontTx/>
              <a:buChar char="-"/>
            </a:pPr>
            <a:r>
              <a:rPr lang="de-DE" sz="2800" dirty="0">
                <a:solidFill>
                  <a:srgbClr val="00B050"/>
                </a:solidFill>
              </a:rPr>
              <a:t>Absperren</a:t>
            </a:r>
            <a:r>
              <a:rPr lang="de-DE" sz="2800" dirty="0"/>
              <a:t> (Verkehrsabsicherung Fahrzeugaufstellung)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3B00F9DE-75E5-0D4A-82C3-D142C43548AC}"/>
              </a:ext>
            </a:extLst>
          </p:cNvPr>
          <p:cNvSpPr txBox="1"/>
          <p:nvPr/>
        </p:nvSpPr>
        <p:spPr>
          <a:xfrm>
            <a:off x="2319729" y="3010106"/>
            <a:ext cx="75525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de-DE" sz="2800" b="1" dirty="0"/>
              <a:t>Absperrgrenzen festlegen </a:t>
            </a:r>
          </a:p>
          <a:p>
            <a:pPr marL="457200" indent="-457200">
              <a:buFontTx/>
              <a:buChar char="-"/>
            </a:pPr>
            <a:r>
              <a:rPr lang="de-DE" sz="2800" b="1" dirty="0"/>
              <a:t>Verkehrsabsicherung</a:t>
            </a:r>
          </a:p>
          <a:p>
            <a:pPr marL="457200" indent="-457200">
              <a:buFontTx/>
              <a:buChar char="-"/>
            </a:pPr>
            <a:r>
              <a:rPr lang="de-DE" sz="2800" b="1" dirty="0"/>
              <a:t>Fahrzeugaufstellung (Prellbock, Reifenstellung)</a:t>
            </a:r>
          </a:p>
          <a:p>
            <a:pPr marL="457200" indent="-457200">
              <a:buFontTx/>
              <a:buChar char="-"/>
            </a:pPr>
            <a:r>
              <a:rPr lang="de-DE" sz="2800" b="1" dirty="0"/>
              <a:t>Platz für nachrückende Kräfte</a:t>
            </a:r>
          </a:p>
          <a:p>
            <a:pPr marL="457200" indent="-457200">
              <a:buFontTx/>
              <a:buChar char="-"/>
            </a:pPr>
            <a:r>
              <a:rPr lang="de-DE" sz="2800" b="1" dirty="0"/>
              <a:t>Gegen wegrollen sichern</a:t>
            </a:r>
          </a:p>
          <a:p>
            <a:pPr marL="457200" indent="-457200">
              <a:buFontTx/>
              <a:buChar char="-"/>
            </a:pPr>
            <a:r>
              <a:rPr lang="de-DE" sz="2800" b="1" dirty="0"/>
              <a:t>Kontamination (Verschleppung) verhindern</a:t>
            </a:r>
          </a:p>
        </p:txBody>
      </p:sp>
    </p:spTree>
    <p:extLst>
      <p:ext uri="{BB962C8B-B14F-4D97-AF65-F5344CB8AC3E}">
        <p14:creationId xmlns:p14="http://schemas.microsoft.com/office/powerpoint/2010/main" val="1991039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F14E0FD1-2D15-7E4B-9325-15333A8AB29E}"/>
              </a:ext>
            </a:extLst>
          </p:cNvPr>
          <p:cNvSpPr txBox="1"/>
          <p:nvPr/>
        </p:nvSpPr>
        <p:spPr>
          <a:xfrm>
            <a:off x="1611449" y="1320087"/>
            <a:ext cx="89691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800" b="1" u="sng" dirty="0">
                <a:solidFill>
                  <a:srgbClr val="FF0000"/>
                </a:solidFill>
              </a:rPr>
              <a:t>GAMS-Regel:</a:t>
            </a:r>
          </a:p>
          <a:p>
            <a:pPr lvl="1"/>
            <a:endParaRPr lang="de-DE" sz="2800" dirty="0"/>
          </a:p>
          <a:p>
            <a:pPr marL="742950" lvl="1" indent="-285750">
              <a:buFontTx/>
              <a:buChar char="-"/>
            </a:pPr>
            <a:r>
              <a:rPr lang="de-DE" sz="2800" dirty="0">
                <a:solidFill>
                  <a:srgbClr val="00B050"/>
                </a:solidFill>
              </a:rPr>
              <a:t>Menschenrettung</a:t>
            </a:r>
            <a:r>
              <a:rPr lang="de-DE" sz="2800" dirty="0"/>
              <a:t> (Angriffstrupp / Bereitstellung)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74284272-2BC4-2F45-B816-166F82B24EDD}"/>
              </a:ext>
            </a:extLst>
          </p:cNvPr>
          <p:cNvSpPr txBox="1"/>
          <p:nvPr/>
        </p:nvSpPr>
        <p:spPr>
          <a:xfrm>
            <a:off x="1082800" y="3429000"/>
            <a:ext cx="100263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Muss Parallel zu allen anderen Tätigkeiten durchgeführt werden!!!</a:t>
            </a:r>
          </a:p>
        </p:txBody>
      </p:sp>
    </p:spTree>
    <p:extLst>
      <p:ext uri="{BB962C8B-B14F-4D97-AF65-F5344CB8AC3E}">
        <p14:creationId xmlns:p14="http://schemas.microsoft.com/office/powerpoint/2010/main" val="410901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F14E0FD1-2D15-7E4B-9325-15333A8AB29E}"/>
              </a:ext>
            </a:extLst>
          </p:cNvPr>
          <p:cNvSpPr txBox="1"/>
          <p:nvPr/>
        </p:nvSpPr>
        <p:spPr>
          <a:xfrm>
            <a:off x="1611449" y="1320087"/>
            <a:ext cx="89691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800" b="1" u="sng" dirty="0">
                <a:solidFill>
                  <a:srgbClr val="FF0000"/>
                </a:solidFill>
              </a:rPr>
              <a:t>GAMS-Regel:</a:t>
            </a:r>
          </a:p>
          <a:p>
            <a:endParaRPr lang="de-DE" sz="2800" dirty="0"/>
          </a:p>
          <a:p>
            <a:pPr marL="742950" lvl="1" indent="-285750">
              <a:buFontTx/>
              <a:buChar char="-"/>
            </a:pPr>
            <a:r>
              <a:rPr lang="de-DE" sz="2800" dirty="0">
                <a:solidFill>
                  <a:srgbClr val="00B050"/>
                </a:solidFill>
              </a:rPr>
              <a:t>Spezialkräfte nachfordern </a:t>
            </a:r>
            <a:r>
              <a:rPr lang="de-DE" sz="2800" dirty="0"/>
              <a:t>(</a:t>
            </a:r>
            <a:r>
              <a:rPr lang="de-DE" sz="2800" dirty="0" err="1"/>
              <a:t>z.b.</a:t>
            </a:r>
            <a:r>
              <a:rPr lang="de-DE" sz="2800" dirty="0"/>
              <a:t> ABC-Zug / </a:t>
            </a:r>
            <a:r>
              <a:rPr lang="de-DE" sz="2800" dirty="0" err="1"/>
              <a:t>Rüstzug</a:t>
            </a:r>
            <a:r>
              <a:rPr lang="de-DE" sz="2800" dirty="0"/>
              <a:t>)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29E221EC-9810-4246-82F8-1AC56D1F3F2D}"/>
              </a:ext>
            </a:extLst>
          </p:cNvPr>
          <p:cNvSpPr txBox="1"/>
          <p:nvPr/>
        </p:nvSpPr>
        <p:spPr>
          <a:xfrm>
            <a:off x="971039" y="3625516"/>
            <a:ext cx="1024992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ABC-Zug bei Gefahrgutunfällen (Tanklaster oder LKW)</a:t>
            </a:r>
          </a:p>
          <a:p>
            <a:pPr algn="ctr"/>
            <a:endParaRPr lang="de-DE" sz="2800" b="1" dirty="0">
              <a:solidFill>
                <a:srgbClr val="FF0000"/>
              </a:solidFill>
            </a:endParaRPr>
          </a:p>
          <a:p>
            <a:pPr algn="ctr"/>
            <a:r>
              <a:rPr lang="de-DE" sz="2800" b="1" dirty="0" err="1">
                <a:solidFill>
                  <a:srgbClr val="FF0000"/>
                </a:solidFill>
              </a:rPr>
              <a:t>Rüstzug</a:t>
            </a:r>
            <a:r>
              <a:rPr lang="de-DE" sz="2800" b="1" dirty="0">
                <a:solidFill>
                  <a:srgbClr val="FF0000"/>
                </a:solidFill>
              </a:rPr>
              <a:t> bei stark beschädigten Fahrzeugen oder bei Abrutschgefahr</a:t>
            </a:r>
          </a:p>
        </p:txBody>
      </p:sp>
    </p:spTree>
    <p:extLst>
      <p:ext uri="{BB962C8B-B14F-4D97-AF65-F5344CB8AC3E}">
        <p14:creationId xmlns:p14="http://schemas.microsoft.com/office/powerpoint/2010/main" val="357007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A531E695-F528-B443-8D7D-42E4245C33E4}"/>
              </a:ext>
            </a:extLst>
          </p:cNvPr>
          <p:cNvSpPr txBox="1"/>
          <p:nvPr/>
        </p:nvSpPr>
        <p:spPr>
          <a:xfrm>
            <a:off x="3874302" y="1182270"/>
            <a:ext cx="36553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>
                <a:solidFill>
                  <a:srgbClr val="FF0000"/>
                </a:solidFill>
              </a:rPr>
              <a:t>Fahrzeugbrand</a:t>
            </a:r>
            <a:endParaRPr lang="de-DE" sz="1400" b="1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CF144CE1-F067-7B46-90BB-020E4DD02EEA}"/>
              </a:ext>
            </a:extLst>
          </p:cNvPr>
          <p:cNvSpPr txBox="1"/>
          <p:nvPr/>
        </p:nvSpPr>
        <p:spPr>
          <a:xfrm>
            <a:off x="2570511" y="1951711"/>
            <a:ext cx="705097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u="sng" dirty="0"/>
              <a:t>Fahrzeugaufstellung:</a:t>
            </a:r>
          </a:p>
          <a:p>
            <a:endParaRPr lang="de-DE" sz="2800" b="1" u="sng" dirty="0"/>
          </a:p>
          <a:p>
            <a:pPr marL="285750" indent="-285750">
              <a:buFontTx/>
              <a:buChar char="-"/>
            </a:pPr>
            <a:r>
              <a:rPr lang="de-DE" sz="2800" dirty="0"/>
              <a:t>Lage auf Sicht an Einsatzkräfte weitergeben (Feuer / Rauchentwicklung)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r>
              <a:rPr lang="de-DE" sz="2800" dirty="0"/>
              <a:t>Windrichtung beachten</a:t>
            </a:r>
          </a:p>
          <a:p>
            <a:endParaRPr lang="de-DE" sz="2000" dirty="0"/>
          </a:p>
          <a:p>
            <a:pPr marL="285750" indent="-285750">
              <a:buFontTx/>
              <a:buChar char="-"/>
            </a:pPr>
            <a:r>
              <a:rPr lang="de-DE" sz="2800" dirty="0"/>
              <a:t>Sicherheitsabstand einhalten (50 Meter)</a:t>
            </a:r>
          </a:p>
          <a:p>
            <a:r>
              <a:rPr lang="de-DE" sz="2800" dirty="0"/>
              <a:t>    (Brennbare Flüssigkeiten / Akkus)</a:t>
            </a:r>
          </a:p>
          <a:p>
            <a:endParaRPr lang="de-DE" sz="2000" dirty="0"/>
          </a:p>
          <a:p>
            <a:pPr algn="ctr"/>
            <a:r>
              <a:rPr lang="de-DE" sz="2800" b="1" dirty="0">
                <a:solidFill>
                  <a:srgbClr val="FF0000"/>
                </a:solidFill>
              </a:rPr>
              <a:t>Ab Hier GAMS Regel beachten</a:t>
            </a:r>
          </a:p>
        </p:txBody>
      </p:sp>
    </p:spTree>
    <p:extLst>
      <p:ext uri="{BB962C8B-B14F-4D97-AF65-F5344CB8AC3E}">
        <p14:creationId xmlns:p14="http://schemas.microsoft.com/office/powerpoint/2010/main" val="298559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21C7C089-F7C2-1E42-AF76-3FFE5E681412}"/>
              </a:ext>
            </a:extLst>
          </p:cNvPr>
          <p:cNvSpPr txBox="1"/>
          <p:nvPr/>
        </p:nvSpPr>
        <p:spPr>
          <a:xfrm>
            <a:off x="287115" y="1290874"/>
            <a:ext cx="116177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u="sng" dirty="0">
                <a:solidFill>
                  <a:srgbClr val="FF0000"/>
                </a:solidFill>
              </a:rPr>
              <a:t>Besondere Gefahren -&gt; Besondere Maßnahmen:</a:t>
            </a:r>
          </a:p>
          <a:p>
            <a:endParaRPr lang="de-DE" sz="3200" b="1" u="sng" dirty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r>
              <a:rPr lang="de-DE" sz="2800" dirty="0"/>
              <a:t>Umgebung beurteilen (Ausbreitung)</a:t>
            </a:r>
          </a:p>
          <a:p>
            <a:pPr marL="457200" indent="-457200">
              <a:buFontTx/>
              <a:buChar char="-"/>
            </a:pPr>
            <a:r>
              <a:rPr lang="de-DE" sz="2800" dirty="0">
                <a:solidFill>
                  <a:srgbClr val="FF0000"/>
                </a:solidFill>
              </a:rPr>
              <a:t>Kühlen und Schutz der Umgebung geht i.d.R. vor Ablöschen des Fahrzeugs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Mindestens Zweifacher Brandschutz sicherstellen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Bereitstellung Ersthelfer (Betreuung)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Näherung nur von Fahrzeugecken </a:t>
            </a:r>
          </a:p>
          <a:p>
            <a:pPr marL="457200" indent="-457200">
              <a:buFontTx/>
              <a:buChar char="-"/>
            </a:pPr>
            <a:r>
              <a:rPr lang="de-DE" sz="2800" dirty="0"/>
              <a:t>Wurfweite des Strahlrohes ausnutzen</a:t>
            </a:r>
          </a:p>
          <a:p>
            <a:endParaRPr lang="de-DE" sz="2800" dirty="0"/>
          </a:p>
          <a:p>
            <a:pPr marL="457200" indent="-457200">
              <a:buFontTx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795700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73737A01-A360-A442-84F6-D1F9D54AE89F}"/>
              </a:ext>
            </a:extLst>
          </p:cNvPr>
          <p:cNvSpPr txBox="1"/>
          <p:nvPr/>
        </p:nvSpPr>
        <p:spPr>
          <a:xfrm>
            <a:off x="1661036" y="1320087"/>
            <a:ext cx="8869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b="1" dirty="0">
                <a:solidFill>
                  <a:srgbClr val="FF0000"/>
                </a:solidFill>
              </a:rPr>
              <a:t>Welche besonderen Gefahren können auftreten???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xmlns="" id="{B1E43014-75B6-5A4D-8C79-2801CA6E987B}"/>
              </a:ext>
            </a:extLst>
          </p:cNvPr>
          <p:cNvSpPr txBox="1"/>
          <p:nvPr/>
        </p:nvSpPr>
        <p:spPr>
          <a:xfrm>
            <a:off x="1334055" y="2412011"/>
            <a:ext cx="952388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de-DE" sz="2800" dirty="0"/>
              <a:t>Alternativer Antrieb (Elektro, Hybrid, Gas etc…) -&gt; </a:t>
            </a:r>
            <a:r>
              <a:rPr lang="de-DE" sz="2800" b="1" dirty="0">
                <a:solidFill>
                  <a:srgbClr val="00B050"/>
                </a:solidFill>
              </a:rPr>
              <a:t>AUTO Regel</a:t>
            </a:r>
          </a:p>
          <a:p>
            <a:pPr marL="285750" lvl="0" indent="-285750">
              <a:buFontTx/>
              <a:buChar char="-"/>
            </a:pPr>
            <a:r>
              <a:rPr lang="de-DE" sz="2800" dirty="0"/>
              <a:t>Auslösen von Airbags durch thermische Beaufschlagung</a:t>
            </a:r>
            <a:endParaRPr lang="de-DE" sz="2800" b="1" dirty="0"/>
          </a:p>
          <a:p>
            <a:pPr marL="285750" lvl="0" indent="-285750">
              <a:buFontTx/>
              <a:buChar char="-"/>
            </a:pPr>
            <a:r>
              <a:rPr lang="de-DE" sz="2800" dirty="0"/>
              <a:t>Gasdruckdämpfer, Reifen, Stoßdämpfer </a:t>
            </a:r>
          </a:p>
          <a:p>
            <a:pPr marL="285750" lvl="0" indent="-285750">
              <a:buFontTx/>
              <a:buChar char="-"/>
            </a:pPr>
            <a:r>
              <a:rPr lang="de-DE" sz="2800" dirty="0"/>
              <a:t>Plötzliches Absacken von Fahrzeugen </a:t>
            </a:r>
          </a:p>
          <a:p>
            <a:pPr marL="285750" lvl="0" indent="-285750">
              <a:buFontTx/>
              <a:buChar char="-"/>
            </a:pPr>
            <a:r>
              <a:rPr lang="de-DE" sz="2800" dirty="0"/>
              <a:t>Auslaufende/platzende Batterie</a:t>
            </a:r>
          </a:p>
          <a:p>
            <a:pPr marL="285750" lvl="0" indent="-285750">
              <a:buFontTx/>
              <a:buChar char="-"/>
            </a:pPr>
            <a:r>
              <a:rPr lang="de-DE" sz="2800" dirty="0"/>
              <a:t>Fahrzeuge können von selbst starten und sich fortbewegen</a:t>
            </a:r>
          </a:p>
          <a:p>
            <a:pPr marL="285750" indent="-285750">
              <a:buFontTx/>
              <a:buChar char="-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87070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xmlns="" id="{83939145-8B12-7C47-A3F1-7130E63E9074}"/>
              </a:ext>
            </a:extLst>
          </p:cNvPr>
          <p:cNvCxnSpPr>
            <a:cxnSpLocks/>
          </p:cNvCxnSpPr>
          <p:nvPr/>
        </p:nvCxnSpPr>
        <p:spPr>
          <a:xfrm flipH="1">
            <a:off x="8389641" y="803189"/>
            <a:ext cx="380236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B31177C6-C92C-6D41-AA0B-DAE5C997AA0F}"/>
              </a:ext>
            </a:extLst>
          </p:cNvPr>
          <p:cNvSpPr txBox="1"/>
          <p:nvPr/>
        </p:nvSpPr>
        <p:spPr>
          <a:xfrm>
            <a:off x="8834438" y="424109"/>
            <a:ext cx="3357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Freiwillige Feuerwehr Regensburg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xmlns="" id="{54361217-9167-654E-8DDF-15D1E5EA1638}"/>
              </a:ext>
            </a:extLst>
          </p:cNvPr>
          <p:cNvSpPr txBox="1"/>
          <p:nvPr/>
        </p:nvSpPr>
        <p:spPr>
          <a:xfrm>
            <a:off x="9955563" y="81293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Löschzug </a:t>
            </a:r>
            <a:r>
              <a:rPr lang="de-DE" dirty="0" err="1"/>
              <a:t>Wutzlhofen</a:t>
            </a:r>
            <a:endParaRPr lang="de-DE" dirty="0"/>
          </a:p>
        </p:txBody>
      </p:sp>
      <p:pic>
        <p:nvPicPr>
          <p:cNvPr id="12" name="Grafik 11" descr="Feuer mit einfarbiger Füllung">
            <a:extLst>
              <a:ext uri="{FF2B5EF4-FFF2-40B4-BE49-F238E27FC236}">
                <a16:creationId xmlns:a16="http://schemas.microsoft.com/office/drawing/2014/main" xmlns="" id="{89CD73D9-49F3-7844-86A6-478A62357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89641" y="296040"/>
            <a:ext cx="516898" cy="51689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xmlns="" id="{73737A01-A360-A442-84F6-D1F9D54AE89F}"/>
              </a:ext>
            </a:extLst>
          </p:cNvPr>
          <p:cNvSpPr txBox="1"/>
          <p:nvPr/>
        </p:nvSpPr>
        <p:spPr>
          <a:xfrm>
            <a:off x="3912325" y="1182270"/>
            <a:ext cx="43673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dirty="0">
                <a:solidFill>
                  <a:srgbClr val="FF0000"/>
                </a:solidFill>
              </a:rPr>
              <a:t>Besondere Gefahren von</a:t>
            </a:r>
          </a:p>
          <a:p>
            <a:r>
              <a:rPr lang="de-DE" sz="3200" b="1" u="sng" dirty="0">
                <a:solidFill>
                  <a:srgbClr val="FF0000"/>
                </a:solidFill>
              </a:rPr>
              <a:t>Elektro-/ Hybridantriebe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xmlns="" id="{FAD6F53F-CBCC-444C-A402-ADCC6B18933C}"/>
              </a:ext>
            </a:extLst>
          </p:cNvPr>
          <p:cNvSpPr txBox="1"/>
          <p:nvPr/>
        </p:nvSpPr>
        <p:spPr>
          <a:xfrm>
            <a:off x="1549116" y="3631625"/>
            <a:ext cx="948753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de-DE" sz="2000" dirty="0"/>
              <a:t>Rettungskarte vorhanden, Abfrage über Leitstelle</a:t>
            </a:r>
          </a:p>
          <a:p>
            <a:pPr lvl="0"/>
            <a:endParaRPr lang="de-DE" sz="2000" dirty="0"/>
          </a:p>
          <a:p>
            <a:pPr marL="285750" lvl="0" indent="-285750">
              <a:buFontTx/>
              <a:buChar char="-"/>
            </a:pPr>
            <a:r>
              <a:rPr lang="de-DE" sz="2000" dirty="0"/>
              <a:t>Bei Airbag-Auslösung wird das Hochvoltsystem normalerweise automatisch deaktiviert</a:t>
            </a:r>
          </a:p>
          <a:p>
            <a:pPr lvl="0"/>
            <a:endParaRPr lang="de-DE" sz="2000" dirty="0"/>
          </a:p>
          <a:p>
            <a:pPr marL="285750" lvl="0" indent="-285750">
              <a:buFontTx/>
              <a:buChar char="-"/>
            </a:pPr>
            <a:r>
              <a:rPr lang="de-DE" sz="2000" dirty="0"/>
              <a:t>Strahlrohrabstände beachten 1 m / 5 m</a:t>
            </a:r>
          </a:p>
          <a:p>
            <a:pPr lvl="0"/>
            <a:endParaRPr lang="de-DE" sz="2000" dirty="0"/>
          </a:p>
          <a:p>
            <a:pPr marL="285750" lvl="0" indent="-285750">
              <a:buFontTx/>
              <a:buChar char="-"/>
            </a:pPr>
            <a:r>
              <a:rPr lang="de-DE" sz="2000" dirty="0"/>
              <a:t>Fahrzeug ablöschen wie bei Verbrennungsmotor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xmlns="" id="{E423B22D-6EF4-2E43-8209-5540FAD60277}"/>
              </a:ext>
            </a:extLst>
          </p:cNvPr>
          <p:cNvSpPr txBox="1"/>
          <p:nvPr/>
        </p:nvSpPr>
        <p:spPr>
          <a:xfrm>
            <a:off x="2759861" y="2690336"/>
            <a:ext cx="66722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u="sng" dirty="0"/>
              <a:t>Besonderheiten und Einsatztaktische-Maßnahmen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785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Benutzerdefiniert</PresentationFormat>
  <Paragraphs>113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Koch</dc:creator>
  <cp:lastModifiedBy>Katharina </cp:lastModifiedBy>
  <cp:revision>32</cp:revision>
  <dcterms:created xsi:type="dcterms:W3CDTF">2021-01-21T11:04:33Z</dcterms:created>
  <dcterms:modified xsi:type="dcterms:W3CDTF">2021-06-04T19:08:22Z</dcterms:modified>
</cp:coreProperties>
</file>