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0" r:id="rId5"/>
    <p:sldId id="259" r:id="rId6"/>
    <p:sldId id="311" r:id="rId7"/>
    <p:sldId id="310" r:id="rId8"/>
    <p:sldId id="316" r:id="rId9"/>
    <p:sldId id="314" r:id="rId10"/>
    <p:sldId id="315" r:id="rId11"/>
    <p:sldId id="312" r:id="rId12"/>
    <p:sldId id="313" r:id="rId13"/>
    <p:sldId id="320" r:id="rId14"/>
    <p:sldId id="317" r:id="rId15"/>
    <p:sldId id="318" r:id="rId16"/>
    <p:sldId id="319" r:id="rId17"/>
    <p:sldId id="258" r:id="rId18"/>
    <p:sldId id="331" r:id="rId19"/>
    <p:sldId id="332" r:id="rId20"/>
    <p:sldId id="333" r:id="rId21"/>
    <p:sldId id="334" r:id="rId22"/>
    <p:sldId id="330" r:id="rId23"/>
    <p:sldId id="321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4"/>
  </p:normalViewPr>
  <p:slideViewPr>
    <p:cSldViewPr snapToGrid="0" snapToObjects="1">
      <p:cViewPr varScale="1"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C3889-9A92-B844-B3F3-49988FA0F642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57ED5-D78A-F342-B321-34F93D66F8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4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EB4D3-335E-1748-89BF-F34B2B273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B1FDD9-EC9E-254F-8DFC-ACDC0FC64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0275EE-ECE9-D549-96F8-F29D166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56B757-373C-E447-AAF8-ADA1F80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A4B9ED-0BD4-C54D-974C-66AD28FE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1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A3D89-E2C2-AE4E-A76F-EA56BDD9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065177-C159-DF40-A141-7E3B967C5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9A2931-084E-8547-B8A6-1433009A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EAF55-B369-EE41-AA10-681B3102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FD147-ED85-B641-AE55-E94C1771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C3ABC6-9854-BA4A-9214-09812E1C7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C2B7BE-E902-224C-B70A-4C3BA7FF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AD91E-A2C7-3C49-9D10-9DE91497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2AF70-226D-DD49-9753-88FAE5D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0533C-5C9F-F644-8AA7-C932BE8D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2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85F2F-21CF-C846-9A1B-C7D5C6E0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7704A-6E02-B746-A1C5-AC9C8433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6D4894-FD11-4844-83B8-8D25A6A2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E2E34-89A7-DF4B-91EE-5570614C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261BBA-5393-B745-931C-8A1F63AC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9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C7F03-78F7-7046-AE79-AB492FE3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51F65C-2452-634F-B3DF-B6E03F76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8C8E0B-FB5E-EC4B-94F4-5FEF8317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6F655-9EBB-104A-94CC-DD74C984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257F59-2D45-2F4F-8B36-4D0C74DA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78C8C-BD75-A04C-B922-B7CAECF8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24E31-FC8B-B44A-B586-6C1C48ED2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67216A-CCF8-2845-AFD4-4A2366F06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D31B0C-BB59-3A47-B9F1-BC1F2213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91098F-5E98-9840-8C47-7C56DA93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A5B6E3-8062-9744-9B84-A6CE3B81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89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A8440-34F6-034C-9A92-A833E01C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E7336C-D5B6-3C40-BDD1-E505A448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CFDAED-FD59-3E4B-A0E5-9FF8255F2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6EF4C9-1B8E-8142-87BC-180D9A25A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075F52-455E-E544-9088-928835B73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B8B5ED-05F6-1A46-BB84-BD8719D1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E8D33B-408A-1E44-A3CF-15B4125D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BAD18D-31F3-5D4E-AFD1-99290A93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9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B0814-FB27-CB4E-9743-F28D964C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CE6244-E089-A64A-AAE3-B5B654F6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5A40BC-0F56-9B44-A1EE-E305ED43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3C8528-C80E-A94C-A7E9-3EA3DBFF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04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DD1245-C5EE-074F-9EA8-B74997F7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638EC8-FBDB-9B4C-86C9-E1B5BD9E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87E807-9A53-2144-8E12-96AD68BB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8E8F2-229F-6749-9C19-63169C6B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8FD901-9F90-774E-9290-B794B822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927030-3F55-DF4D-ACDB-992AB848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90D685-CD59-8746-B7A4-E8866D0D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C4D4B-2EB5-3E42-998A-A7518780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909D3B-36FD-6448-826E-9FC6D9B3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6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366A-BCB1-254E-AD88-A1D82412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C2E1CE-004B-0D45-B67C-AE4778D92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F3B6AF-5052-2947-8460-8773171C2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8FCB39-5152-A247-8FBD-07581945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DFF879-F904-484F-A48C-1645905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A4FD2D-F8D0-F544-88F2-B7BB296B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5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29932C-9FE0-D744-A567-5E2815A1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68C6F8-CBF4-C142-8D2F-4E8C67DB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C07082-D430-9A45-957E-6C0D7C86F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DF56-B157-914E-9BCA-AD135DFDAB7B}" type="datetimeFigureOut">
              <a:rPr lang="de-DE" smtClean="0"/>
              <a:t>05.02.21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06FC81-53E7-7D47-BC91-56E215142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50DF5-C382-514B-9280-881F15A74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C35C-19FD-D240-914D-AD2CDE98A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25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DGUV%20Information%20205-014_alt%20GUV-I%20867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E49840-E0F2-9B42-BF33-401B0ED85E5A}"/>
              </a:ext>
            </a:extLst>
          </p:cNvPr>
          <p:cNvSpPr txBox="1"/>
          <p:nvPr/>
        </p:nvSpPr>
        <p:spPr>
          <a:xfrm>
            <a:off x="3052762" y="2214745"/>
            <a:ext cx="6086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u="sng" dirty="0"/>
              <a:t>UVV Unterweisung 2021 </a:t>
            </a:r>
          </a:p>
          <a:p>
            <a:pPr algn="ctr"/>
            <a:endParaRPr lang="de-DE" sz="5400" b="1" u="sng" dirty="0"/>
          </a:p>
          <a:p>
            <a:pPr algn="ctr"/>
            <a:endParaRPr lang="de-DE" sz="5400" b="1" u="sng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AE8B739-60E9-3344-B9AF-B699124EA239}"/>
              </a:ext>
            </a:extLst>
          </p:cNvPr>
          <p:cNvSpPr txBox="1">
            <a:spLocks/>
          </p:cNvSpPr>
          <p:nvPr/>
        </p:nvSpPr>
        <p:spPr bwMode="auto">
          <a:xfrm>
            <a:off x="734319" y="908422"/>
            <a:ext cx="6913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Gefährdungen und Gefährdungsbeurteilung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26E2CB4-FC03-224F-B447-2173F177CB77}"/>
              </a:ext>
            </a:extLst>
          </p:cNvPr>
          <p:cNvSpPr txBox="1">
            <a:spLocks/>
          </p:cNvSpPr>
          <p:nvPr/>
        </p:nvSpPr>
        <p:spPr bwMode="auto">
          <a:xfrm>
            <a:off x="2122996" y="1657041"/>
            <a:ext cx="49672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0000"/>
              </a:buClr>
            </a:pPr>
            <a:r>
              <a:rPr lang="de-DE" altLang="de-DE" sz="2400">
                <a:solidFill>
                  <a:srgbClr val="FF0000"/>
                </a:solidFill>
              </a:rPr>
              <a:t>Gefährdungsbeurteilung </a:t>
            </a:r>
            <a:r>
              <a:rPr lang="de-DE" altLang="de-DE" sz="2400" b="0">
                <a:solidFill>
                  <a:srgbClr val="FF0000"/>
                </a:solidFill>
              </a:rPr>
              <a:t>(Ablauf)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20C781A-7D70-8840-89E4-3F2E780B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84" y="2650191"/>
            <a:ext cx="868108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… ist durchzuführen vom Träger (Stadt, Gemeinde, Unternehmen etc.)</a:t>
            </a:r>
          </a:p>
          <a:p>
            <a:pPr algn="just"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Dient der Feststellung einer Gefahr, sowie deren Abstellung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Ableiten von Schutzzielen </a:t>
            </a:r>
          </a:p>
          <a:p>
            <a:pPr algn="just"/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(</a:t>
            </a:r>
            <a:r>
              <a:rPr lang="de-DE" altLang="de-DE" sz="2000" b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z.b.</a:t>
            </a: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Überleben – geringe Verletzungen werden in kauf genommen)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Vergleich des Risikos mit dem Restrisiko 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Durchführung der Maßnahmen</a:t>
            </a:r>
          </a:p>
          <a:p>
            <a:pPr algn="just"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Dokumentation der Ergebnisse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Kontrolle der Wirksamkeit der Maßnahmen und „Nachjustierung“</a:t>
            </a: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2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099F0AE-ADA3-BA4F-8D4E-2AF13E7E8CDD}"/>
              </a:ext>
            </a:extLst>
          </p:cNvPr>
          <p:cNvSpPr txBox="1">
            <a:spLocks/>
          </p:cNvSpPr>
          <p:nvPr/>
        </p:nvSpPr>
        <p:spPr bwMode="auto">
          <a:xfrm>
            <a:off x="729821" y="912395"/>
            <a:ext cx="5616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/>
              <a:t>Persönliche Anforderungen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6588C-7D84-BD4C-B34B-2C00DD03D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633" y="1961016"/>
            <a:ext cx="839860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Es dürfen </a:t>
            </a:r>
            <a:r>
              <a:rPr lang="de-DE" altLang="de-DE" sz="2000" dirty="0">
                <a:solidFill>
                  <a:schemeClr val="tx1"/>
                </a:solidFill>
              </a:rPr>
              <a:t>Feuerwehrangehörige nur für Tätigkeiten eingesetzt 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werden, für die sie körperlich und psychisch geeignet sowie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fachlich ausgebildet sind. </a:t>
            </a:r>
          </a:p>
          <a:p>
            <a:pPr algn="just">
              <a:buFont typeface="Wingdings" pitchFamily="2" charset="2"/>
              <a:buChar char="Ø"/>
            </a:pP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</a:rPr>
              <a:t>  Bestehen Zweifel an der körperlichen oder psychischen Eignung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für die vorgesehenen Tätigkeiten, so muss die Eignung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ärztlich bestätigt werden. (</a:t>
            </a:r>
            <a:r>
              <a:rPr lang="de-DE" altLang="de-DE" sz="2000" dirty="0" err="1">
                <a:solidFill>
                  <a:schemeClr val="tx1"/>
                </a:solidFill>
              </a:rPr>
              <a:t>z.b.</a:t>
            </a:r>
            <a:r>
              <a:rPr lang="de-DE" altLang="de-DE" sz="2000" dirty="0">
                <a:solidFill>
                  <a:schemeClr val="tx1"/>
                </a:solidFill>
              </a:rPr>
              <a:t> G26.3)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Das gilt vor allem bei körperlich besonders belastenden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Tätigkeiten, wie z. B. Tauchen, Höhenrettung und Tragen von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Atemschutz.</a:t>
            </a: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</a:rPr>
              <a:t>  Aktuelle oder dauerhafte Einschränkungen müssen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 unverzüglich und eigenverantwortlich gemeldet werden.</a:t>
            </a:r>
          </a:p>
        </p:txBody>
      </p:sp>
    </p:spTree>
    <p:extLst>
      <p:ext uri="{BB962C8B-B14F-4D97-AF65-F5344CB8AC3E}">
        <p14:creationId xmlns:p14="http://schemas.microsoft.com/office/powerpoint/2010/main" val="37992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E57ED1D-685C-6142-924F-BD6C479AF325}"/>
              </a:ext>
            </a:extLst>
          </p:cNvPr>
          <p:cNvSpPr txBox="1">
            <a:spLocks/>
          </p:cNvSpPr>
          <p:nvPr/>
        </p:nvSpPr>
        <p:spPr bwMode="auto">
          <a:xfrm>
            <a:off x="725833" y="912395"/>
            <a:ext cx="56165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Persönliche Anforderungen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1DF66-EF42-FE44-B558-EDB0E45D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69" y="3635531"/>
            <a:ext cx="75612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</a:rPr>
              <a:t>  mit den Aufgaben der Feuerwehr vertraut sind und die die </a:t>
            </a:r>
          </a:p>
          <a:p>
            <a:r>
              <a:rPr lang="de-DE" altLang="de-DE" sz="1000" b="0" dirty="0">
                <a:solidFill>
                  <a:schemeClr val="tx1"/>
                </a:solidFill>
              </a:rPr>
              <a:t>       </a:t>
            </a:r>
            <a:r>
              <a:rPr lang="de-DE" altLang="de-DE" sz="2000" b="0" dirty="0">
                <a:solidFill>
                  <a:schemeClr val="tx1"/>
                </a:solidFill>
              </a:rPr>
              <a:t>besonderen Anforderungen der Tätigkeiten kennen,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</a:rPr>
              <a:t>  den allgemein anerkannten Stand der </a:t>
            </a:r>
            <a:r>
              <a:rPr lang="de-DE" altLang="de-DE" sz="2000" dirty="0">
                <a:solidFill>
                  <a:schemeClr val="tx1"/>
                </a:solidFill>
              </a:rPr>
              <a:t>Arbeitsmedizin </a:t>
            </a:r>
          </a:p>
          <a:p>
            <a:r>
              <a:rPr lang="de-DE" altLang="de-DE" sz="1000" b="0" dirty="0">
                <a:solidFill>
                  <a:schemeClr val="tx1"/>
                </a:solidFill>
              </a:rPr>
              <a:t>       </a:t>
            </a:r>
            <a:r>
              <a:rPr lang="de-DE" altLang="de-DE" sz="2000" b="0" dirty="0">
                <a:solidFill>
                  <a:schemeClr val="tx1"/>
                </a:solidFill>
              </a:rPr>
              <a:t>kennen und diesen bei Eignungsfeststellungen anwenden,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</a:rPr>
              <a:t>  die für die Untersuchung notwendige apparative </a:t>
            </a:r>
          </a:p>
          <a:p>
            <a:r>
              <a:rPr lang="de-DE" altLang="de-DE" sz="2000" b="0" dirty="0">
                <a:solidFill>
                  <a:schemeClr val="tx1"/>
                </a:solidFill>
              </a:rPr>
              <a:t>    Ausstattung vorhalten oder auf diese Zugriff haben,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chemeClr val="tx1"/>
                </a:solidFill>
              </a:rPr>
              <a:t>  fachlich in der Lage sind, aus den Untersuchungsergebnissen </a:t>
            </a:r>
          </a:p>
          <a:p>
            <a:r>
              <a:rPr lang="de-DE" altLang="de-DE" sz="1000" b="0" dirty="0">
                <a:solidFill>
                  <a:schemeClr val="tx1"/>
                </a:solidFill>
              </a:rPr>
              <a:t>       </a:t>
            </a:r>
            <a:r>
              <a:rPr lang="de-DE" altLang="de-DE" sz="2000" b="0" dirty="0">
                <a:solidFill>
                  <a:schemeClr val="tx1"/>
                </a:solidFill>
              </a:rPr>
              <a:t>die Eignung festzustellen</a:t>
            </a: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Grafik 8" descr="Unbenannt.jpg">
            <a:extLst>
              <a:ext uri="{FF2B5EF4-FFF2-40B4-BE49-F238E27FC236}">
                <a16:creationId xmlns:a16="http://schemas.microsoft.com/office/drawing/2014/main" id="{2D0E71ED-185C-2E43-83F5-61234D7AD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35" y="1692431"/>
            <a:ext cx="3529012" cy="194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0AC4A489-15C9-0941-8595-EBA2A852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301" y="1632680"/>
            <a:ext cx="3384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altLang="de-DE" sz="2000">
                <a:solidFill>
                  <a:srgbClr val="FF0000"/>
                </a:solidFill>
              </a:rPr>
              <a:t>Eignungsuntersuchungen </a:t>
            </a:r>
          </a:p>
          <a:p>
            <a:pPr algn="r"/>
            <a:r>
              <a:rPr lang="de-DE" altLang="de-DE" sz="2000">
                <a:solidFill>
                  <a:srgbClr val="FF0000"/>
                </a:solidFill>
              </a:rPr>
              <a:t>müssen von geeigneten </a:t>
            </a:r>
          </a:p>
          <a:p>
            <a:pPr algn="r"/>
            <a:r>
              <a:rPr lang="de-DE" altLang="de-DE" sz="2000">
                <a:solidFill>
                  <a:srgbClr val="FF0000"/>
                </a:solidFill>
              </a:rPr>
              <a:t>Ärztinnen oder Ärzten </a:t>
            </a:r>
          </a:p>
          <a:p>
            <a:pPr algn="r"/>
            <a:r>
              <a:rPr lang="de-DE" altLang="de-DE" sz="2000">
                <a:solidFill>
                  <a:srgbClr val="FF0000"/>
                </a:solidFill>
              </a:rPr>
              <a:t>durchgeführt werden, die</a:t>
            </a:r>
          </a:p>
        </p:txBody>
      </p:sp>
    </p:spTree>
    <p:extLst>
      <p:ext uri="{BB962C8B-B14F-4D97-AF65-F5344CB8AC3E}">
        <p14:creationId xmlns:p14="http://schemas.microsoft.com/office/powerpoint/2010/main" val="183097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B45C911-DBD3-5B4F-91CC-57D00B25B99B}"/>
              </a:ext>
            </a:extLst>
          </p:cNvPr>
          <p:cNvSpPr txBox="1">
            <a:spLocks/>
          </p:cNvSpPr>
          <p:nvPr/>
        </p:nvSpPr>
        <p:spPr bwMode="auto">
          <a:xfrm>
            <a:off x="725833" y="912395"/>
            <a:ext cx="3889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Bauliche Einrichtungen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5A274-25C0-FF42-9061-2980C4B2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701" y="1658484"/>
            <a:ext cx="84248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Bauliche Einrichtungen müssen so beschaffen sein, dass </a:t>
            </a:r>
          </a:p>
          <a:p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Gefährdungen von Feuerwehrangehörigen vermieden werden </a:t>
            </a:r>
          </a:p>
          <a:p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sowie Feuerwehreinrichtungen und persönliche Schutzausrüstungen </a:t>
            </a:r>
          </a:p>
          <a:p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sicher untergebracht, bewegt und entnommen werden können</a:t>
            </a:r>
            <a:r>
              <a:rPr lang="de-DE" altLang="de-DE" sz="2000" b="0" dirty="0">
                <a:solidFill>
                  <a:schemeClr val="tx1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de-DE" altLang="de-DE" sz="1900" b="0" dirty="0">
                <a:solidFill>
                  <a:schemeClr val="tx1"/>
                </a:solidFill>
              </a:rPr>
              <a:t>  Schaffung kreuzungsfreier Wege sowie fahr- und trittsichere Oberflächen.</a:t>
            </a:r>
          </a:p>
          <a:p>
            <a:pPr>
              <a:buFont typeface="Wingdings" pitchFamily="2" charset="2"/>
              <a:buChar char="Ø"/>
            </a:pPr>
            <a:r>
              <a:rPr lang="de-DE" altLang="de-DE" sz="1900" b="0" dirty="0">
                <a:solidFill>
                  <a:schemeClr val="tx1"/>
                </a:solidFill>
              </a:rPr>
              <a:t>  Die Kontaminationsverschleppung von Schadstoffen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 ist zu vermeiden. (Schwarz-Weiß-Trennung)</a:t>
            </a:r>
          </a:p>
        </p:txBody>
      </p:sp>
      <p:pic>
        <p:nvPicPr>
          <p:cNvPr id="13" name="Grafik 10" descr="P1000902.JPG">
            <a:extLst>
              <a:ext uri="{FF2B5EF4-FFF2-40B4-BE49-F238E27FC236}">
                <a16:creationId xmlns:a16="http://schemas.microsoft.com/office/drawing/2014/main" id="{989046AB-F04E-4E46-81E4-711EAC4AADA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43" y="4066685"/>
            <a:ext cx="3744913" cy="2305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7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1C47302-0A58-E04B-8DA5-8EE87360FF4A}"/>
              </a:ext>
            </a:extLst>
          </p:cNvPr>
          <p:cNvSpPr txBox="1">
            <a:spLocks/>
          </p:cNvSpPr>
          <p:nvPr/>
        </p:nvSpPr>
        <p:spPr bwMode="auto">
          <a:xfrm>
            <a:off x="729221" y="907336"/>
            <a:ext cx="6480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Persönliche Schutzausrüstungen (PSA)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7F208-FD76-784C-9663-825C03910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031" y="1806586"/>
            <a:ext cx="81359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Im Feuerwehrdienst</a:t>
            </a:r>
            <a:r>
              <a:rPr lang="de-DE" altLang="de-DE" sz="2000" dirty="0">
                <a:solidFill>
                  <a:schemeClr val="tx1"/>
                </a:solidFill>
              </a:rPr>
              <a:t> muss zum Schutz vor Gefahren die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</a:rPr>
              <a:t>     persönlichen Schutzausrüstungen (PSA) getragen werden. </a:t>
            </a:r>
          </a:p>
          <a:p>
            <a:pPr algn="just"/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de-DE" altLang="de-DE" sz="2000" dirty="0">
                <a:solidFill>
                  <a:schemeClr val="tx1"/>
                </a:solidFill>
              </a:rPr>
              <a:t>Die zur Verfügung gestellte PSA ist zu benutzen.</a:t>
            </a: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Die persönliche Schutzausrüstung muss individuell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passen und dürfen sich in ihrer Kombination nicht negativ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beeinflussen.</a:t>
            </a:r>
          </a:p>
          <a:p>
            <a:pPr algn="just"/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Welche PSA verwendet wird, bestimmt der Einsatzleiter       .   .   </a:t>
            </a:r>
            <a:r>
              <a:rPr lang="de-DE" altLang="de-DE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. .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anhand der im Einsatz vorherrschenden Gefahren.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(</a:t>
            </a:r>
            <a:r>
              <a:rPr lang="de-DE" altLang="de-DE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z.b.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Schnittschutzkleidung)</a:t>
            </a:r>
            <a:endParaRPr lang="de-DE" altLang="de-DE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7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BC043CD-F398-F94D-9069-89582B7F8339}"/>
              </a:ext>
            </a:extLst>
          </p:cNvPr>
          <p:cNvSpPr txBox="1">
            <a:spLocks/>
          </p:cNvSpPr>
          <p:nvPr/>
        </p:nvSpPr>
        <p:spPr bwMode="auto">
          <a:xfrm>
            <a:off x="791156" y="912395"/>
            <a:ext cx="6480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Persönliche Schutzausrüstungen (PSA)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4C829B9C-0C3D-294A-8D40-5322468C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680916"/>
            <a:ext cx="65516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buClr>
                <a:srgbClr val="004994"/>
              </a:buClr>
            </a:pPr>
            <a:r>
              <a:rPr lang="de-DE" altLang="de-DE" sz="2000" dirty="0">
                <a:sym typeface="Wingdings" pitchFamily="2" charset="2"/>
              </a:rPr>
              <a:t>Bestandteile der vollständigen persönlicher </a:t>
            </a:r>
          </a:p>
          <a:p>
            <a:pPr lvl="1" algn="ctr">
              <a:buClr>
                <a:srgbClr val="004994"/>
              </a:buClr>
            </a:pPr>
            <a:r>
              <a:rPr lang="de-DE" altLang="de-DE" sz="2000" dirty="0">
                <a:sym typeface="Wingdings" pitchFamily="2" charset="2"/>
              </a:rPr>
              <a:t>Schutzausrüstung (PSA): </a:t>
            </a:r>
          </a:p>
          <a:p>
            <a:pPr lvl="1">
              <a:buClr>
                <a:srgbClr val="004994"/>
              </a:buClr>
            </a:pPr>
            <a:endParaRPr lang="de-DE" altLang="de-DE" sz="2000" dirty="0">
              <a:sym typeface="Wingdings" pitchFamily="2" charset="2"/>
            </a:endParaRPr>
          </a:p>
          <a:p>
            <a:pPr>
              <a:spcBef>
                <a:spcPts val="12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de-DE" altLang="de-DE" sz="2000" u="sng" dirty="0">
                <a:solidFill>
                  <a:srgbClr val="FF0000"/>
                </a:solidFill>
                <a:sym typeface="Wingdings" pitchFamily="2" charset="2"/>
              </a:rPr>
              <a:t>Grundschutz</a:t>
            </a:r>
            <a:r>
              <a:rPr lang="de-DE" altLang="de-DE" sz="2000" b="0" dirty="0">
                <a:solidFill>
                  <a:schemeClr val="tx1"/>
                </a:solidFill>
                <a:sym typeface="Wingdings" pitchFamily="2" charset="2"/>
              </a:rPr>
              <a:t> durch PSA, bestehend aus: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Feuerwehrschutzkleidung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nach DIN EN 469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Feuerwehrhelm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mit Nackenschutz nach DIN EN 443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Feuerwehrschutzhandschuhen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nach DIN EN 659 </a:t>
            </a:r>
          </a:p>
          <a:p>
            <a:pPr>
              <a:buClr>
                <a:srgbClr val="004994"/>
              </a:buClr>
            </a:pP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    bzw. Schutzhandschuhen nach DIN EN 388 (THL)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Feuerwehrstiefeln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nach DIN EN 15090</a:t>
            </a:r>
          </a:p>
          <a:p>
            <a:pPr>
              <a:spcBef>
                <a:spcPts val="600"/>
              </a:spcBef>
              <a:buClr>
                <a:srgbClr val="004994"/>
              </a:buClr>
            </a:pPr>
            <a:endParaRPr lang="de-DE" altLang="de-DE" sz="10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4994"/>
              </a:buClr>
            </a:pPr>
            <a:endParaRPr lang="de-DE" altLang="de-DE" sz="10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4994"/>
              </a:buClr>
            </a:pPr>
            <a:endParaRPr lang="de-DE" altLang="de-DE" sz="10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  <a:buClr>
                <a:srgbClr val="004994"/>
              </a:buClr>
            </a:pPr>
            <a:endParaRPr lang="de-DE" altLang="de-DE" sz="10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Clr>
                <a:srgbClr val="004994"/>
              </a:buClr>
              <a:buFont typeface="Wingdings" pitchFamily="2" charset="2"/>
              <a:buChar char="Ø"/>
            </a:pPr>
            <a:r>
              <a:rPr lang="de-DE" altLang="de-DE" sz="1900" b="0" u="sng" dirty="0">
                <a:solidFill>
                  <a:schemeClr val="tx1"/>
                </a:solidFill>
                <a:sym typeface="Wingdings" pitchFamily="2" charset="2"/>
              </a:rPr>
              <a:t>Auf das Tragen von Schmuck ist zu verzichten </a:t>
            </a:r>
          </a:p>
        </p:txBody>
      </p:sp>
      <p:pic>
        <p:nvPicPr>
          <p:cNvPr id="10" name="Grafik 11" descr="Unbenannt.jpg">
            <a:extLst>
              <a:ext uri="{FF2B5EF4-FFF2-40B4-BE49-F238E27FC236}">
                <a16:creationId xmlns:a16="http://schemas.microsoft.com/office/drawing/2014/main" id="{A14FA5F7-08C3-C745-8207-287B1FD73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761879"/>
            <a:ext cx="1727200" cy="4672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BF54B82-72DC-BB4F-865E-56FCD11353C3}"/>
              </a:ext>
            </a:extLst>
          </p:cNvPr>
          <p:cNvSpPr txBox="1">
            <a:spLocks/>
          </p:cNvSpPr>
          <p:nvPr/>
        </p:nvSpPr>
        <p:spPr bwMode="auto">
          <a:xfrm>
            <a:off x="729221" y="912395"/>
            <a:ext cx="64801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/>
              <a:t>Persönliche Schutzausrüstungen (PSA)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32F7AF83-2BCB-1E4A-9059-982C2770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21" y="1948129"/>
            <a:ext cx="6365468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buClr>
                <a:srgbClr val="004994"/>
              </a:buClr>
            </a:pPr>
            <a:r>
              <a:rPr lang="de-DE" altLang="de-DE" sz="2000" dirty="0">
                <a:sym typeface="Wingdings" pitchFamily="2" charset="2"/>
              </a:rPr>
              <a:t>Bestandteile der erweiterten Schutzausrüstung:</a:t>
            </a:r>
          </a:p>
          <a:p>
            <a:pPr lvl="1">
              <a:buClr>
                <a:srgbClr val="004994"/>
              </a:buClr>
            </a:pPr>
            <a:endParaRPr lang="de-DE" altLang="de-DE" sz="2000" dirty="0">
              <a:sym typeface="Wingdings" pitchFamily="2" charset="2"/>
            </a:endParaRPr>
          </a:p>
          <a:p>
            <a:pPr>
              <a:spcBef>
                <a:spcPts val="12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de-DE" altLang="de-DE" sz="2000" u="sng" dirty="0">
                <a:solidFill>
                  <a:srgbClr val="FF0000"/>
                </a:solidFill>
                <a:sym typeface="Wingdings" pitchFamily="2" charset="2"/>
              </a:rPr>
              <a:t>Erweiterte PSA</a:t>
            </a:r>
            <a:r>
              <a:rPr lang="de-DE" altLang="de-DE" sz="2000" b="0" dirty="0">
                <a:solidFill>
                  <a:schemeClr val="tx1"/>
                </a:solidFill>
                <a:sym typeface="Wingdings" pitchFamily="2" charset="2"/>
              </a:rPr>
              <a:t>, bestehend aus: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Feuerwehrschutzkleidung gegen </a:t>
            </a:r>
          </a:p>
          <a:p>
            <a:pPr>
              <a:buClr>
                <a:srgbClr val="004994"/>
              </a:buClr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     thermische Einwirkungen 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nach DIN EN 469 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Feuerwehrschutzhandschuhen gegen </a:t>
            </a:r>
          </a:p>
          <a:p>
            <a:pPr>
              <a:buClr>
                <a:srgbClr val="004994"/>
              </a:buClr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     thermische Einwirkungen 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nach DIN EN 659 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Feuerschutzhauben</a:t>
            </a: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gegen thermische Einwirkungen </a:t>
            </a:r>
          </a:p>
          <a:p>
            <a:pPr>
              <a:buClr>
                <a:srgbClr val="004994"/>
              </a:buClr>
            </a:pP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    nach DIN EN 13911</a:t>
            </a:r>
          </a:p>
          <a:p>
            <a:pPr>
              <a:spcBef>
                <a:spcPts val="1200"/>
              </a:spcBef>
              <a:buClr>
                <a:srgbClr val="004994"/>
              </a:buClr>
              <a:buFont typeface="Wingdings" pitchFamily="2" charset="2"/>
              <a:buChar char="§"/>
            </a:pP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Haltegurt / Rettungsloop (</a:t>
            </a:r>
            <a:r>
              <a:rPr lang="de-DE" altLang="de-DE" sz="1900" dirty="0" err="1">
                <a:solidFill>
                  <a:schemeClr val="tx1"/>
                </a:solidFill>
                <a:sym typeface="Wingdings" pitchFamily="2" charset="2"/>
              </a:rPr>
              <a:t>TexPort</a:t>
            </a:r>
            <a:r>
              <a:rPr lang="de-DE" altLang="de-DE" sz="1900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BB4CF-0E97-F54F-A72D-591FBAA0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82" y="2469847"/>
            <a:ext cx="2079668" cy="27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A55FFE-945E-1148-B9FF-8ECB4C8A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20" y="1643985"/>
            <a:ext cx="1892605" cy="50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C1FC1A-2680-FC40-B864-8CEF9A78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90" y="1182270"/>
            <a:ext cx="2370266" cy="29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9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20F1277-7CD0-3F44-B365-7C24617AF2A6}"/>
              </a:ext>
            </a:extLst>
          </p:cNvPr>
          <p:cNvSpPr txBox="1">
            <a:spLocks/>
          </p:cNvSpPr>
          <p:nvPr/>
        </p:nvSpPr>
        <p:spPr bwMode="auto">
          <a:xfrm>
            <a:off x="735742" y="912395"/>
            <a:ext cx="66246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Kinder und Jugendliche in der Feuerwehr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0E6062C9-05A5-564E-8C08-CF33C97B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633" y="3224351"/>
            <a:ext cx="4968875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de-DE" altLang="de-DE" sz="1900" b="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Regelungen zum Schutz der Kinder </a:t>
            </a:r>
          </a:p>
          <a:p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      und Jugendlichen beachten </a:t>
            </a:r>
          </a:p>
          <a:p>
            <a:endParaRPr lang="de-DE" altLang="de-DE" sz="18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  landesrechtliche Regelungen beachten </a:t>
            </a:r>
          </a:p>
          <a:p>
            <a:endParaRPr lang="de-DE" altLang="de-DE" sz="18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  UVV „Feuerwehren“ beachten</a:t>
            </a:r>
          </a:p>
          <a:p>
            <a:endParaRPr lang="de-DE" altLang="de-DE" sz="18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  Schutzbedürftigkeit hinsichtlich </a:t>
            </a:r>
          </a:p>
          <a:p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      körperlicher und physischer Überlastungen </a:t>
            </a:r>
          </a:p>
        </p:txBody>
      </p:sp>
      <p:sp>
        <p:nvSpPr>
          <p:cNvPr id="10" name="Rechteck 10">
            <a:extLst>
              <a:ext uri="{FF2B5EF4-FFF2-40B4-BE49-F238E27FC236}">
                <a16:creationId xmlns:a16="http://schemas.microsoft.com/office/drawing/2014/main" id="{08FF1F91-3039-B842-AF72-23D5D1FB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07" y="1613039"/>
            <a:ext cx="8351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tx1"/>
                </a:solidFill>
              </a:rPr>
              <a:t>  Kinder und Jugendliche sind als Feuerwehrangehörige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zu betreuen und zu beaufsichtigen.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2000" dirty="0">
                <a:solidFill>
                  <a:schemeClr val="tx1"/>
                </a:solidFill>
              </a:rPr>
              <a:t>  Ihr körperlicher und geistiger Entwicklungsstand sowie der 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    Ausbildungsstand ist zu berücksichtigen.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84E9641D-79B8-B446-8653-83195ECF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742" y="6161087"/>
            <a:ext cx="10780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rgbClr val="FF0000"/>
                </a:solidFill>
              </a:rPr>
              <a:t>Kindern und Jugendlichen unter 16 Jahren ist es generell</a:t>
            </a:r>
          </a:p>
          <a:p>
            <a:pPr algn="ctr"/>
            <a:r>
              <a:rPr lang="de-DE" altLang="de-DE" sz="2000" dirty="0">
                <a:solidFill>
                  <a:srgbClr val="FF0000"/>
                </a:solidFill>
              </a:rPr>
              <a:t>verboten an Einsätzen teilzunehmen !</a:t>
            </a:r>
          </a:p>
        </p:txBody>
      </p:sp>
      <p:pic>
        <p:nvPicPr>
          <p:cNvPr id="13" name="Grafik 12" descr="Unbenannt.jpg">
            <a:extLst>
              <a:ext uri="{FF2B5EF4-FFF2-40B4-BE49-F238E27FC236}">
                <a16:creationId xmlns:a16="http://schemas.microsoft.com/office/drawing/2014/main" id="{8F0DF78A-07F5-B349-B6F0-D57DB12E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21" y="3233877"/>
            <a:ext cx="3078247" cy="2657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2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D3FCC0C-A95E-484C-AFBC-7EB506BD0375}"/>
              </a:ext>
            </a:extLst>
          </p:cNvPr>
          <p:cNvSpPr txBox="1">
            <a:spLocks/>
          </p:cNvSpPr>
          <p:nvPr/>
        </p:nvSpPr>
        <p:spPr bwMode="auto">
          <a:xfrm>
            <a:off x="731065" y="912395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Betrieb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D6D44F-20D3-ED47-BCCE-FFFDB4E7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248248"/>
            <a:ext cx="611316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cs typeface="Times New Roman" panose="02020603050405020304" pitchFamily="18" charset="0"/>
              </a:rPr>
              <a:t>Betrieb von Feuerwehrfahrzeugen</a:t>
            </a:r>
            <a:endParaRPr lang="de-DE" altLang="de-DE" sz="1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800" b="0" dirty="0">
                <a:solidFill>
                  <a:schemeClr val="tx1"/>
                </a:solidFill>
              </a:rPr>
              <a:t>  </a:t>
            </a:r>
            <a:r>
              <a:rPr lang="de-DE" altLang="de-DE" sz="1900" b="0" dirty="0">
                <a:solidFill>
                  <a:schemeClr val="tx1"/>
                </a:solidFill>
              </a:rPr>
              <a:t>Auszüge und Klappen unmittelbar nach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der Geräteentnahme  schließen bzw. einschieben,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auf Ladungssicherung ist zu achten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Sicherheitsgurte benutzen (§ 21a StVO),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Kinderrückhalteeinrichtungen benutzen (§ 21 StVO)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(grundsätzlich soll auf die Nutzung von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Fahrzeugen ohne Sicherheitsgurte zur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Beförderung von Kindern verzichtet werden)</a:t>
            </a:r>
          </a:p>
        </p:txBody>
      </p:sp>
      <p:pic>
        <p:nvPicPr>
          <p:cNvPr id="11" name="Grafik 10" descr="Unbenannt.jpg">
            <a:extLst>
              <a:ext uri="{FF2B5EF4-FFF2-40B4-BE49-F238E27FC236}">
                <a16:creationId xmlns:a16="http://schemas.microsoft.com/office/drawing/2014/main" id="{E62C3134-652B-AA4C-BA13-336792463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13" y="2751823"/>
            <a:ext cx="2687637" cy="18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B57D00E-7D41-AF47-B1B0-5E67E7CF44E8}"/>
              </a:ext>
            </a:extLst>
          </p:cNvPr>
          <p:cNvSpPr txBox="1">
            <a:spLocks/>
          </p:cNvSpPr>
          <p:nvPr/>
        </p:nvSpPr>
        <p:spPr bwMode="auto">
          <a:xfrm>
            <a:off x="733053" y="912395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/>
              <a:t>Betrieb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74DF102-4992-0D42-98D3-FB8E26EF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250" y="1603109"/>
            <a:ext cx="8280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cs typeface="Times New Roman" panose="02020603050405020304" pitchFamily="18" charset="0"/>
              </a:rPr>
              <a:t>Rettungs- und Selbstrettungsübungen</a:t>
            </a:r>
            <a:endParaRPr lang="de-DE" altLang="de-DE" sz="18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Rettungs- und Selbstrettungsübungen nur mit einer zusätzlichen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Sicherung an einem weiteren Anschlagpunkt durchführen,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vor Übungen aus den max. zulässigen Höhen Gewöhnungsübungen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aus geringeren Höhen durchführen,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Selbstrettungsübungen nur bis zur Höhe von 8 m, 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bei Rettungsübungen aus Höhen oder Tiefen keine Personen auf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Tragen einsetzen,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bei Übungen in Schächten, Behältern, Silos usw. das Vorhandensein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von gesundheitsgefährdenden Stoffen ausschließen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1B016C5A-4C10-E44F-BA08-25CFD14D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125" y="5607051"/>
            <a:ext cx="80645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1900" dirty="0">
                <a:solidFill>
                  <a:srgbClr val="FF0000"/>
                </a:solidFill>
              </a:rPr>
              <a:t>Es ist verboten, Personen zu Ausbildungs-, Übungs- oder Vorführzwecken springen zu lassen. </a:t>
            </a:r>
          </a:p>
        </p:txBody>
      </p:sp>
    </p:spTree>
    <p:extLst>
      <p:ext uri="{BB962C8B-B14F-4D97-AF65-F5344CB8AC3E}">
        <p14:creationId xmlns:p14="http://schemas.microsoft.com/office/powerpoint/2010/main" val="10176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F6D17EC-52A0-5343-A2AF-AD7EB38A29D1}"/>
              </a:ext>
            </a:extLst>
          </p:cNvPr>
          <p:cNvSpPr txBox="1">
            <a:spLocks noChangeArrowheads="1"/>
          </p:cNvSpPr>
          <p:nvPr/>
        </p:nvSpPr>
        <p:spPr>
          <a:xfrm>
            <a:off x="3453209" y="2395537"/>
            <a:ext cx="5285582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Gefahren im Feuerwehrdienst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Verantwortung / Eigenverantwortung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Unterweisungen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Gefährdungen und Gefährdungsbeurteilung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Persönliche Anforderungen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Bauliche Einrichtungen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Persönliche Schutzausrüstungen (PSA)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Kinder und Jugendliche in der Feuerwehr</a:t>
            </a:r>
          </a:p>
          <a:p>
            <a:pPr marL="458788" lvl="1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de-DE" altLang="de-DE" sz="2000" b="1" dirty="0">
                <a:cs typeface="Arial" panose="020B0604020202020204" pitchFamily="34" charset="0"/>
              </a:rPr>
              <a:t>Betrieb</a:t>
            </a:r>
          </a:p>
        </p:txBody>
      </p:sp>
      <p:sp>
        <p:nvSpPr>
          <p:cNvPr id="10" name="Rectangle 81">
            <a:extLst>
              <a:ext uri="{FF2B5EF4-FFF2-40B4-BE49-F238E27FC236}">
                <a16:creationId xmlns:a16="http://schemas.microsoft.com/office/drawing/2014/main" id="{94883F4E-B0C3-D841-8A71-86F4EC14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2" y="1892300"/>
            <a:ext cx="4968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40074"/>
          <a:lstStyle/>
          <a:p>
            <a:pPr algn="ctr" eaLnBrk="1" hangingPunct="1">
              <a:defRPr/>
            </a:pPr>
            <a:r>
              <a:rPr lang="en-US" sz="2600" kern="0" dirty="0">
                <a:solidFill>
                  <a:srgbClr val="FF0000"/>
                </a:solidFill>
                <a:ea typeface="+mj-ea"/>
              </a:rPr>
              <a:t>Sicher im Feuerwehrdienst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AC6333-B89F-BB49-92B3-D2D642312676}"/>
              </a:ext>
            </a:extLst>
          </p:cNvPr>
          <p:cNvSpPr txBox="1">
            <a:spLocks/>
          </p:cNvSpPr>
          <p:nvPr/>
        </p:nvSpPr>
        <p:spPr bwMode="auto">
          <a:xfrm>
            <a:off x="737030" y="727729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Gliederung</a:t>
            </a:r>
          </a:p>
        </p:txBody>
      </p:sp>
    </p:spTree>
    <p:extLst>
      <p:ext uri="{BB962C8B-B14F-4D97-AF65-F5344CB8AC3E}">
        <p14:creationId xmlns:p14="http://schemas.microsoft.com/office/powerpoint/2010/main" val="354535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AA6E693-4E32-8941-B607-7EDEDB5CFF55}"/>
              </a:ext>
            </a:extLst>
          </p:cNvPr>
          <p:cNvSpPr txBox="1">
            <a:spLocks/>
          </p:cNvSpPr>
          <p:nvPr/>
        </p:nvSpPr>
        <p:spPr bwMode="auto">
          <a:xfrm>
            <a:off x="725832" y="912395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/>
              <a:t>Betrieb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015D54-1C75-EE43-8F41-32D9E1352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460" y="2128644"/>
            <a:ext cx="1025610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ym typeface="Wingdings" pitchFamily="2" charset="2"/>
              </a:rPr>
              <a:t>Hydraulisch betätigte Rettungsgeräte und Hebekissensysteme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geeigneten Gesichtsschutz tragen,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Aufenthalt von Einsatzkräften im Gefahrenbereich auf das Notwendigste beschränken,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Schneidgeräte am zu schneidenden Gegenstand möglichst rechtwinklig ansetzen,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mit dem Rettungsgerät so arbeiten, dass Gefährdungen durch z. B. das Wegschnellen </a:t>
            </a:r>
          </a:p>
          <a:p>
            <a:r>
              <a:rPr lang="de-DE" altLang="de-DE" sz="1900" b="0" dirty="0">
                <a:solidFill>
                  <a:schemeClr val="tx1"/>
                </a:solidFill>
              </a:rPr>
              <a:t>    von unter Spannung stehender Teile vermieden werden,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bei Übungen keine Schneidversuche an zu starken oder zu festen Materialien durchführen, 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Auf Körperliche Eignung ist zu achten</a:t>
            </a:r>
          </a:p>
        </p:txBody>
      </p:sp>
    </p:spTree>
    <p:extLst>
      <p:ext uri="{BB962C8B-B14F-4D97-AF65-F5344CB8AC3E}">
        <p14:creationId xmlns:p14="http://schemas.microsoft.com/office/powerpoint/2010/main" val="281079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4EA39F5-E32F-2949-8832-19623F25F49C}"/>
              </a:ext>
            </a:extLst>
          </p:cNvPr>
          <p:cNvSpPr txBox="1">
            <a:spLocks/>
          </p:cNvSpPr>
          <p:nvPr/>
        </p:nvSpPr>
        <p:spPr bwMode="auto">
          <a:xfrm>
            <a:off x="725833" y="912395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Betrieb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4D73874-A90C-5641-A284-3ABE51AF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75" y="1690062"/>
            <a:ext cx="850144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ym typeface="Wingdings" pitchFamily="2" charset="2"/>
              </a:rPr>
              <a:t>Einsturz- und Absturzgefahren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Bei G</a:t>
            </a: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efahr eines Absturzes sind zum Schutz der Feuerwehrangehörigen </a:t>
            </a:r>
          </a:p>
          <a:p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Sicherungsmaßnahmen zu treffen. </a:t>
            </a:r>
          </a:p>
          <a:p>
            <a:endParaRPr lang="de-DE" altLang="de-DE" sz="1900" b="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  Das gilt ebenso für Objekte, deren Standsicherheit zweifelhaft ist. </a:t>
            </a:r>
          </a:p>
          <a:p>
            <a:pPr algn="just">
              <a:buFont typeface="Wingdings" pitchFamily="2" charset="2"/>
              <a:buChar char="§"/>
            </a:pPr>
            <a:endParaRPr lang="de-DE" altLang="de-DE" sz="1900" b="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  Decken und Dächer, die für ein Begehen aus konstruktiven Gründen </a:t>
            </a:r>
          </a:p>
          <a:p>
            <a:pPr algn="just"/>
            <a:r>
              <a:rPr lang="de-DE" altLang="de-DE" sz="1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oder durch Brand und sonstige Einwirkungen nicht ausreichend tragfähig </a:t>
            </a:r>
          </a:p>
          <a:p>
            <a:pPr algn="just"/>
            <a:r>
              <a:rPr lang="de-DE" altLang="de-DE" sz="1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sind sowie sonstige Stellen mit Absturzgefahr dürfen nur betreten werden, </a:t>
            </a:r>
          </a:p>
          <a:p>
            <a:pPr algn="just"/>
            <a:r>
              <a:rPr lang="de-DE" altLang="de-DE" sz="1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wenn Sicherungsmaßnahmen gegen Durchbruch und Absturz getroffen </a:t>
            </a:r>
          </a:p>
          <a:p>
            <a:pPr algn="just"/>
            <a:r>
              <a:rPr lang="de-DE" altLang="de-DE" sz="1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de-DE" altLang="de-DE" sz="1900" b="0" dirty="0">
                <a:solidFill>
                  <a:schemeClr val="tx1"/>
                </a:solidFill>
                <a:cs typeface="Times New Roman" panose="02020603050405020304" pitchFamily="18" charset="0"/>
              </a:rPr>
              <a:t>sind.</a:t>
            </a:r>
            <a:endParaRPr lang="de-DE" altLang="de-DE" sz="1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6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E26762B-6E3F-6443-B6D4-5AAD48704147}"/>
              </a:ext>
            </a:extLst>
          </p:cNvPr>
          <p:cNvSpPr txBox="1">
            <a:spLocks/>
          </p:cNvSpPr>
          <p:nvPr/>
        </p:nvSpPr>
        <p:spPr bwMode="auto">
          <a:xfrm>
            <a:off x="733053" y="912395"/>
            <a:ext cx="2160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Betrieb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D78D43D-EFB6-1249-9588-8DE1A0C57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89" y="1607407"/>
            <a:ext cx="10280821" cy="48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ym typeface="Wingdings" pitchFamily="2" charset="2"/>
              </a:rPr>
              <a:t>Gefährdung durch elektrischen Strom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Feuerwehrangehörige dürfen nicht durch elektrischen Strom gefährdet werden.</a:t>
            </a:r>
          </a:p>
          <a:p>
            <a:endParaRPr lang="de-DE" altLang="de-DE" sz="105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Muss im Ausnahmefall die Stromversorgung aus fremden elektrischen Netzen erfolgen, ist </a:t>
            </a:r>
            <a:r>
              <a:rPr lang="de-DE" altLang="de-DE" sz="1900" b="0" dirty="0">
                <a:solidFill>
                  <a:schemeClr val="bg1"/>
                </a:solidFill>
              </a:rPr>
              <a:t>. .  </a:t>
            </a:r>
            <a:r>
              <a:rPr lang="de-DE" altLang="de-DE" sz="1900" b="0" dirty="0">
                <a:solidFill>
                  <a:schemeClr val="tx1"/>
                </a:solidFill>
              </a:rPr>
              <a:t> durch Verwendung einer Personenschutzeinrichtung sicherzustellen, dass keine Gefahren</a:t>
            </a:r>
            <a:r>
              <a:rPr lang="de-DE" altLang="de-DE" sz="1900" b="0" dirty="0">
                <a:solidFill>
                  <a:schemeClr val="bg1"/>
                </a:solidFill>
              </a:rPr>
              <a:t> . .  </a:t>
            </a:r>
            <a:r>
              <a:rPr lang="de-DE" altLang="de-DE" sz="1900" b="0" dirty="0">
                <a:solidFill>
                  <a:schemeClr val="tx1"/>
                </a:solidFill>
              </a:rPr>
              <a:t> für Feuerwehrangehörige entstehen</a:t>
            </a:r>
            <a:r>
              <a:rPr lang="de-DE" altLang="de-DE" sz="1900" b="0" i="1" dirty="0">
                <a:solidFill>
                  <a:schemeClr val="tx1"/>
                </a:solidFill>
              </a:rPr>
              <a:t>.</a:t>
            </a:r>
          </a:p>
          <a:p>
            <a:r>
              <a:rPr lang="de-DE" altLang="de-DE" sz="1900" b="0" i="1" dirty="0">
                <a:solidFill>
                  <a:schemeClr val="tx1"/>
                </a:solidFill>
              </a:rPr>
              <a:t> </a:t>
            </a:r>
            <a:r>
              <a:rPr lang="de-DE" altLang="de-DE" sz="1900" b="0" dirty="0">
                <a:solidFill>
                  <a:schemeClr val="tx1"/>
                </a:solidFill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 Bei Einsätzen in elektrischen Anlagen und in deren Nähe sind Maßnahmen zu treffen, die</a:t>
            </a:r>
            <a:r>
              <a:rPr lang="de-DE" altLang="de-DE" sz="1900" b="0" dirty="0">
                <a:solidFill>
                  <a:schemeClr val="bg1"/>
                </a:solidFill>
              </a:rPr>
              <a:t> . . .   </a:t>
            </a:r>
            <a:r>
              <a:rPr lang="de-DE" altLang="de-DE" sz="1900" b="0" dirty="0">
                <a:solidFill>
                  <a:schemeClr val="tx1"/>
                </a:solidFill>
              </a:rPr>
              <a:t>verhindern, dass Feuerwehrangehörige durch elektrischen Strom gefährdet werden.</a:t>
            </a:r>
          </a:p>
          <a:p>
            <a:endParaRPr lang="de-DE" altLang="de-DE" sz="1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altLang="de-DE" sz="1900" b="0" dirty="0">
                <a:solidFill>
                  <a:schemeClr val="tx1"/>
                </a:solidFill>
              </a:rPr>
              <a:t> Mindestabstände beachten (niedrigster Mindestabstand Abstand ist generell einzuhalten)</a:t>
            </a:r>
          </a:p>
          <a:p>
            <a:pPr>
              <a:buFont typeface="Wingdings" pitchFamily="2" charset="2"/>
              <a:buChar char="§"/>
            </a:pPr>
            <a:endParaRPr lang="de-DE" altLang="de-DE" sz="1000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§"/>
            </a:pPr>
            <a:endParaRPr lang="de-DE" altLang="de-DE" sz="1900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§"/>
            </a:pPr>
            <a:endParaRPr lang="de-DE" altLang="de-DE" sz="1900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de-DE" altLang="de-DE" sz="1900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de-DE" altLang="de-DE" sz="1900" dirty="0">
              <a:solidFill>
                <a:srgbClr val="FF0000"/>
              </a:solidFill>
            </a:endParaRPr>
          </a:p>
          <a:p>
            <a:pPr algn="ctr"/>
            <a:r>
              <a:rPr lang="de-DE" altLang="de-DE" sz="1900" dirty="0">
                <a:solidFill>
                  <a:srgbClr val="FF0000"/>
                </a:solidFill>
              </a:rPr>
              <a:t>Fachkundige Person anfordern (REWAG, DB Notfallmanager etc.)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CB0FE9B3-C9E1-B24D-B8F5-AA7FA2736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44082"/>
              </p:ext>
            </p:extLst>
          </p:nvPr>
        </p:nvGraphicFramePr>
        <p:xfrm>
          <a:off x="1827564" y="4833085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483318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95465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47270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Niederspannung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Hochspannung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3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Sprühstrahl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9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Vollstrahl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05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5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C3F4A98-BDB8-7848-A7A2-AC9AB0EF6197}"/>
              </a:ext>
            </a:extLst>
          </p:cNvPr>
          <p:cNvSpPr txBox="1"/>
          <p:nvPr/>
        </p:nvSpPr>
        <p:spPr>
          <a:xfrm>
            <a:off x="980302" y="2721114"/>
            <a:ext cx="1023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u="sng" dirty="0"/>
              <a:t>Danke für eure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75535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76F3129-FB3F-6E44-998F-86DF0CCCC384}"/>
              </a:ext>
            </a:extLst>
          </p:cNvPr>
          <p:cNvSpPr txBox="1">
            <a:spLocks/>
          </p:cNvSpPr>
          <p:nvPr/>
        </p:nvSpPr>
        <p:spPr bwMode="auto">
          <a:xfrm>
            <a:off x="727061" y="912395"/>
            <a:ext cx="5257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Gefahren im Feuerwehrdienst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C9806-2AFB-024E-8988-15CBE006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39" y="1873612"/>
            <a:ext cx="81359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Insbesondere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der Einsatzdienst mit seinen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physischen und psychischen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Belastungen, ist mit erhöhten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Anforderungen verbunden. </a:t>
            </a:r>
          </a:p>
          <a:p>
            <a:pPr algn="just">
              <a:buFont typeface="Wingdings" pitchFamily="2" charset="2"/>
              <a:buChar char="Ø"/>
            </a:pP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An die im Alarmfall genutzten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Bereiche außerhalb sowie in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Feuerwehrhäusern sind höhere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Anforderungen an die technisch-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de-DE" altLang="de-DE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bauliche Sicherheit zu stellen. </a:t>
            </a:r>
          </a:p>
          <a:p>
            <a:pPr algn="just">
              <a:buFont typeface="Wingdings" pitchFamily="2" charset="2"/>
              <a:buChar char="Ø"/>
            </a:pP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Die Gestaltung der Feuerwehreinrichtungen sowie die</a:t>
            </a:r>
          </a:p>
          <a:p>
            <a:pPr algn="just"/>
            <a:r>
              <a:rPr lang="de-DE" altLang="de-DE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Organisation des Feuerwehrdienstes sind Voraussetzungen, </a:t>
            </a:r>
          </a:p>
          <a:p>
            <a:pPr algn="just"/>
            <a:r>
              <a:rPr lang="de-DE" altLang="de-DE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dass auch bei gebotener Eile das Unfallrisiko minimiert wird. </a:t>
            </a:r>
            <a:endParaRPr lang="de-DE" altLang="de-DE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ED07D16E-ECFA-5E4A-BC28-6A25F5392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7" y="2305784"/>
            <a:ext cx="3455988" cy="2592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6DB5716-4DFE-BD49-937C-2CB164D2D0A2}"/>
              </a:ext>
            </a:extLst>
          </p:cNvPr>
          <p:cNvSpPr txBox="1">
            <a:spLocks/>
          </p:cNvSpPr>
          <p:nvPr/>
        </p:nvSpPr>
        <p:spPr bwMode="auto">
          <a:xfrm>
            <a:off x="838200" y="912020"/>
            <a:ext cx="5257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Gefahren im Feuerwehrdienst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9A7C6-16AD-2944-BEA5-4BEAF1AE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138" y="2100349"/>
            <a:ext cx="83534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Fahrzeuge, Maschinen, Geräte u. Ausrüstungen der Feuerwehr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müssen im Einsatzfall betriebs- und funktionssicher sein und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auch in Stresssituationen sicher gehandhabt werden können. </a:t>
            </a:r>
          </a:p>
          <a:p>
            <a:pPr algn="just">
              <a:buFont typeface="Wingdings" pitchFamily="2" charset="2"/>
              <a:buChar char="Ø"/>
            </a:pPr>
            <a:endParaRPr lang="de-DE" altLang="de-DE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Spezielle Anforderungen hinsichtlich der Organisation, der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Feuerwehreinrichtungen und dem Betrieb sind in der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UVV „Feuerwehren“ hierzu berücksichtigt. </a:t>
            </a:r>
          </a:p>
          <a:p>
            <a:pPr algn="just"/>
            <a:endParaRPr lang="de-DE" altLang="de-DE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Die unterschiedlichen Aufgaben,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Tätigkeiten und Funktionen setzen</a:t>
            </a:r>
          </a:p>
          <a:p>
            <a:pPr algn="just"/>
            <a:r>
              <a:rPr lang="de-DE" altLang="de-DE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das Vorhandensein entsprechender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körperlicher und geistiger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Eignungen sowie fachliche </a:t>
            </a:r>
          </a:p>
          <a:p>
            <a:pPr algn="just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Befähigungen voraus.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0" name="Grafik 9" descr="4.jpg">
            <a:extLst>
              <a:ext uri="{FF2B5EF4-FFF2-40B4-BE49-F238E27FC236}">
                <a16:creationId xmlns:a16="http://schemas.microsoft.com/office/drawing/2014/main" id="{9B67FE54-4F2E-9543-A55C-41625125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49" y="4433507"/>
            <a:ext cx="2820988" cy="2114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5386702-3FCD-E745-9635-53FF62FF826C}"/>
              </a:ext>
            </a:extLst>
          </p:cNvPr>
          <p:cNvSpPr txBox="1">
            <a:spLocks/>
          </p:cNvSpPr>
          <p:nvPr/>
        </p:nvSpPr>
        <p:spPr bwMode="auto">
          <a:xfrm>
            <a:off x="729935" y="912395"/>
            <a:ext cx="5257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Gefahren im Feuerwehrdienst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8E0EE-B1EF-1B42-B329-1422B27D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332" y="2869523"/>
            <a:ext cx="849788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Brandbekämpfung (innen, außen…)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Technische Hilfeleistung (VU, gefährliche Stoffe…)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Gefahrenabwehr (Hochwasser, Sturm, Sturmschäden…)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Katastrophenschutz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Übungs- und Schulungsdienst (Übung, Einsatzübung…)</a:t>
            </a:r>
          </a:p>
          <a:p>
            <a:pPr algn="just"/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Veranstaltungen (Zeltlager, Feste, Versammlungen…)</a:t>
            </a:r>
            <a:endParaRPr lang="de-DE" altLang="de-DE" sz="2000" b="0" dirty="0">
              <a:cs typeface="Times New Roman" panose="02020603050405020304" pitchFamily="18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CF8281F-F65E-8447-9CD2-E0AC64E1A033}"/>
              </a:ext>
            </a:extLst>
          </p:cNvPr>
          <p:cNvSpPr txBox="1">
            <a:spLocks/>
          </p:cNvSpPr>
          <p:nvPr/>
        </p:nvSpPr>
        <p:spPr bwMode="auto">
          <a:xfrm>
            <a:off x="2171700" y="1775543"/>
            <a:ext cx="7848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400" dirty="0">
                <a:solidFill>
                  <a:srgbClr val="FF0000"/>
                </a:solidFill>
              </a:rPr>
              <a:t>Wo können Gefahren im Feuerwehrdienst lauern?</a:t>
            </a:r>
          </a:p>
        </p:txBody>
      </p:sp>
    </p:spTree>
    <p:extLst>
      <p:ext uri="{BB962C8B-B14F-4D97-AF65-F5344CB8AC3E}">
        <p14:creationId xmlns:p14="http://schemas.microsoft.com/office/powerpoint/2010/main" val="416981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0C9AFDA-448E-E947-AB2F-3FAFAAD071E2}"/>
              </a:ext>
            </a:extLst>
          </p:cNvPr>
          <p:cNvSpPr txBox="1">
            <a:spLocks/>
          </p:cNvSpPr>
          <p:nvPr/>
        </p:nvSpPr>
        <p:spPr bwMode="auto">
          <a:xfrm>
            <a:off x="723832" y="907520"/>
            <a:ext cx="5874676" cy="5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Verantwortung / Eigenverantwortung</a:t>
            </a:r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2A1A2180-1344-1543-90E6-8CF2109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01" y="1851444"/>
            <a:ext cx="859819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de-DE" altLang="de-DE" sz="2000" dirty="0">
              <a:solidFill>
                <a:srgbClr val="FF0000"/>
              </a:solidFill>
            </a:endParaRPr>
          </a:p>
          <a:p>
            <a:pPr algn="ctr"/>
            <a:endParaRPr lang="de-DE" altLang="de-DE" sz="1000" dirty="0">
              <a:solidFill>
                <a:schemeClr val="tx1"/>
              </a:solidFill>
            </a:endParaRPr>
          </a:p>
          <a:p>
            <a:pPr algn="ctr"/>
            <a:r>
              <a:rPr lang="de-DE" altLang="de-DE" sz="2000" dirty="0">
                <a:solidFill>
                  <a:schemeClr val="tx1"/>
                </a:solidFill>
              </a:rPr>
              <a:t>    </a:t>
            </a:r>
            <a:r>
              <a:rPr lang="de-DE" altLang="de-DE" sz="2000" dirty="0"/>
              <a:t>Besondere Situative Umstände sind zu berücksichtigen, z. B.: </a:t>
            </a:r>
          </a:p>
          <a:p>
            <a:endParaRPr lang="de-DE" altLang="de-DE" sz="10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</a:rPr>
              <a:t>  Uhrzeit, Aufgaben und Tätigkeiten der Einsätze sind </a:t>
            </a:r>
          </a:p>
          <a:p>
            <a:pPr lvl="1"/>
            <a:r>
              <a:rPr lang="de-DE" altLang="de-DE" sz="2000" b="0" dirty="0">
                <a:solidFill>
                  <a:schemeClr val="tx1"/>
                </a:solidFill>
              </a:rPr>
              <a:t>     nicht planbar (Schlaftrunkenheit)</a:t>
            </a:r>
          </a:p>
          <a:p>
            <a:pPr lvl="1"/>
            <a:endParaRPr lang="de-DE" altLang="de-DE" sz="10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</a:rPr>
              <a:t>  hohes Gefährdungspotenzial bei Feuerwehreinsätzen     </a:t>
            </a:r>
          </a:p>
          <a:p>
            <a:pPr lvl="1"/>
            <a:r>
              <a:rPr lang="de-DE" altLang="de-DE" sz="2000" b="0" dirty="0">
                <a:solidFill>
                  <a:schemeClr val="tx1"/>
                </a:solidFill>
              </a:rPr>
              <a:t>     ( Alarmfahrt, Einsatzsituation, Restrisiko)</a:t>
            </a:r>
          </a:p>
          <a:p>
            <a:pPr lvl="1"/>
            <a:endParaRPr lang="de-DE" altLang="de-DE" sz="10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</a:rPr>
              <a:t>  Einsätze, insbesondere bei der Personenrettung</a:t>
            </a:r>
          </a:p>
          <a:p>
            <a:pPr lvl="1"/>
            <a:r>
              <a:rPr lang="de-DE" altLang="de-DE" sz="2000" b="0" dirty="0">
                <a:solidFill>
                  <a:schemeClr val="tx1"/>
                </a:solidFill>
              </a:rPr>
              <a:t>     (Langsam es Eilt)</a:t>
            </a:r>
          </a:p>
          <a:p>
            <a:pPr lvl="1"/>
            <a:endParaRPr lang="de-DE" altLang="de-DE" sz="1000" b="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</a:rPr>
              <a:t>  Eigenverantwortung: Gesundheitszustand, Einsatztauglichkeit   </a:t>
            </a:r>
            <a:r>
              <a:rPr lang="de-DE" altLang="de-DE" sz="2000" b="0" dirty="0">
                <a:solidFill>
                  <a:schemeClr val="bg1"/>
                </a:solidFill>
              </a:rPr>
              <a:t>.</a:t>
            </a:r>
            <a:r>
              <a:rPr lang="de-DE" altLang="de-DE" sz="2000" b="0" dirty="0">
                <a:solidFill>
                  <a:schemeClr val="tx1"/>
                </a:solidFill>
              </a:rPr>
              <a:t>     (</a:t>
            </a:r>
            <a:r>
              <a:rPr lang="de-DE" altLang="de-DE" sz="2000" b="0" dirty="0" err="1">
                <a:solidFill>
                  <a:schemeClr val="tx1"/>
                </a:solidFill>
              </a:rPr>
              <a:t>z.b.</a:t>
            </a:r>
            <a:r>
              <a:rPr lang="de-DE" altLang="de-DE" sz="2000" b="0" dirty="0">
                <a:solidFill>
                  <a:schemeClr val="tx1"/>
                </a:solidFill>
              </a:rPr>
              <a:t> Alkoholgenuss, G26, Erkältung-Symptome, Medikamente, )</a:t>
            </a:r>
            <a:endParaRPr lang="de-DE" alt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353803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9586D62-F542-3C4B-9FFB-A24BFD8F2625}"/>
              </a:ext>
            </a:extLst>
          </p:cNvPr>
          <p:cNvSpPr txBox="1">
            <a:spLocks/>
          </p:cNvSpPr>
          <p:nvPr/>
        </p:nvSpPr>
        <p:spPr bwMode="auto">
          <a:xfrm>
            <a:off x="732481" y="912395"/>
            <a:ext cx="30241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Unterweisungen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8B7AD-C566-1E46-8D4A-28C0370A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819" y="1767006"/>
            <a:ext cx="82804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Die Pflicht zur Unterweisung ergibt sich aus dem</a:t>
            </a:r>
          </a:p>
          <a:p>
            <a:pPr algn="ctr"/>
            <a:r>
              <a:rPr lang="de-DE" altLang="de-DE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§ 4 der UVV „Grundsätze der Prävention“.</a:t>
            </a:r>
            <a:endParaRPr lang="de-DE" altLang="de-DE" sz="2000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de-DE" altLang="de-DE" sz="1000" dirty="0">
              <a:cs typeface="Times New Roman" panose="02020603050405020304" pitchFamily="18" charset="0"/>
            </a:endParaRPr>
          </a:p>
          <a:p>
            <a:pPr algn="just"/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de-DE" altLang="de-DE" sz="1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de-DE" altLang="de-DE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Der Feuerwehrdienstleistende ist nur dann versichert wenn er regelmäßig, aber mindestens einmal im Jahr an der Pflichtausbildung „UVV“ teilgenommen hat.</a:t>
            </a:r>
          </a:p>
          <a:p>
            <a:pPr algn="ctr"/>
            <a:endParaRPr lang="de-DE" altLang="de-DE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de-DE" altLang="de-DE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de-DE" altLang="de-DE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de-DE" altLang="de-DE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…Den genauen Wortlaut des Paragraphen ersparen wir euch…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0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97C79FA-6B93-AD4F-AC0B-97999C2CF007}"/>
              </a:ext>
            </a:extLst>
          </p:cNvPr>
          <p:cNvSpPr txBox="1">
            <a:spLocks/>
          </p:cNvSpPr>
          <p:nvPr/>
        </p:nvSpPr>
        <p:spPr bwMode="auto">
          <a:xfrm>
            <a:off x="738338" y="912395"/>
            <a:ext cx="30241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Unterweisungen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D556B6E-892A-304C-ADA1-589FEA1D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19" y="2294296"/>
            <a:ext cx="8712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Was muss bei Unterweisungen berücksichtigt werden?</a:t>
            </a:r>
          </a:p>
          <a:p>
            <a:pPr>
              <a:defRPr/>
            </a:pPr>
            <a:endParaRPr lang="de-DE" sz="1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dirty="0">
                <a:latin typeface="Arial" charset="0"/>
                <a:cs typeface="Times New Roman" pitchFamily="18" charset="0"/>
              </a:rPr>
              <a:t>Im Rahmen von Unterweisungen sollten insbesondere folgende Kriterien berücksichtigt werden:</a:t>
            </a:r>
          </a:p>
          <a:p>
            <a:pPr>
              <a:buFont typeface="Wingdings" pitchFamily="2" charset="2"/>
              <a:buChar char="§"/>
              <a:defRPr/>
            </a:pPr>
            <a:endParaRPr lang="de-DE" sz="10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Gefährdungsarten bei Feuerwehrtätigkeiten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Entwicklung der Gefährdungen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Eintragungen im Verbandbuch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Einführung neuer Technologien, Arbeitsstoffe, Geräte, Fahrzeuge, Ausrüstungen,  </a:t>
            </a:r>
          </a:p>
          <a:p>
            <a:pPr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 </a:t>
            </a:r>
            <a:r>
              <a:rPr lang="de-DE" sz="1050" dirty="0">
                <a:latin typeface="Arial" charset="0"/>
                <a:cs typeface="Times New Roman" pitchFamily="18" charset="0"/>
              </a:rPr>
              <a:t> </a:t>
            </a:r>
            <a:r>
              <a:rPr lang="de-DE" sz="1700" dirty="0">
                <a:latin typeface="Arial" charset="0"/>
                <a:cs typeface="Times New Roman" pitchFamily="18" charset="0"/>
              </a:rPr>
              <a:t>und Taktiken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Einführung neuer persönlicher Schutzausrüstungen (PSA)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Forderungen aus Gesetzlichen Verordnungen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1700" dirty="0">
                <a:latin typeface="Arial" charset="0"/>
                <a:cs typeface="Times New Roman" pitchFamily="18" charset="0"/>
              </a:rPr>
              <a:t>  Maßnahmen zur Vermeidung von Gefährdungen</a:t>
            </a:r>
          </a:p>
        </p:txBody>
      </p:sp>
    </p:spTree>
    <p:extLst>
      <p:ext uri="{BB962C8B-B14F-4D97-AF65-F5344CB8AC3E}">
        <p14:creationId xmlns:p14="http://schemas.microsoft.com/office/powerpoint/2010/main" val="181925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3939145-8B12-7C47-A3F1-7130E63E9074}"/>
              </a:ext>
            </a:extLst>
          </p:cNvPr>
          <p:cNvCxnSpPr>
            <a:cxnSpLocks/>
          </p:cNvCxnSpPr>
          <p:nvPr/>
        </p:nvCxnSpPr>
        <p:spPr>
          <a:xfrm flipH="1">
            <a:off x="8389641" y="803189"/>
            <a:ext cx="380236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B31177C6-C92C-6D41-AA0B-DAE5C997AA0F}"/>
              </a:ext>
            </a:extLst>
          </p:cNvPr>
          <p:cNvSpPr txBox="1"/>
          <p:nvPr/>
        </p:nvSpPr>
        <p:spPr>
          <a:xfrm>
            <a:off x="8834438" y="424109"/>
            <a:ext cx="335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Freiwillige Feuerwehr Regensburg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4361217-9167-654E-8DDF-15D1E5EA1638}"/>
              </a:ext>
            </a:extLst>
          </p:cNvPr>
          <p:cNvSpPr txBox="1"/>
          <p:nvPr/>
        </p:nvSpPr>
        <p:spPr>
          <a:xfrm>
            <a:off x="9955563" y="81293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Löschzug </a:t>
            </a:r>
            <a:r>
              <a:rPr lang="de-DE" dirty="0" err="1"/>
              <a:t>Wutzlhofen</a:t>
            </a:r>
            <a:endParaRPr lang="de-DE" dirty="0"/>
          </a:p>
        </p:txBody>
      </p:sp>
      <p:pic>
        <p:nvPicPr>
          <p:cNvPr id="12" name="Grafik 11" descr="Feuer mit einfarbiger Füllung">
            <a:extLst>
              <a:ext uri="{FF2B5EF4-FFF2-40B4-BE49-F238E27FC236}">
                <a16:creationId xmlns:a16="http://schemas.microsoft.com/office/drawing/2014/main" id="{89CD73D9-49F3-7844-86A6-478A623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9641" y="296040"/>
            <a:ext cx="516898" cy="51689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7B83F9F-0EF2-E74F-9024-5CDA1D003BAB}"/>
              </a:ext>
            </a:extLst>
          </p:cNvPr>
          <p:cNvSpPr txBox="1">
            <a:spLocks/>
          </p:cNvSpPr>
          <p:nvPr/>
        </p:nvSpPr>
        <p:spPr bwMode="auto">
          <a:xfrm>
            <a:off x="727205" y="912395"/>
            <a:ext cx="6913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0074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de-DE" altLang="de-DE" sz="2600" dirty="0"/>
              <a:t>Gefährdungen und Gefährdungsbeurteilung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F888A5-980E-C749-9E42-9206DF8A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891" y="1622653"/>
            <a:ext cx="8027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de-DE" altLang="de-DE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de-DE" altLang="de-DE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Gefahr: </a:t>
            </a:r>
          </a:p>
          <a:p>
            <a:pPr algn="just"/>
            <a:endParaRPr lang="de-DE" altLang="de-DE" sz="1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ist der Zustand oder das Ereignis, bei dem ein unvertretbares </a:t>
            </a:r>
          </a:p>
          <a:p>
            <a:pPr algn="just"/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(nicht akzeptables) Risiko besteht</a:t>
            </a:r>
          </a:p>
          <a:p>
            <a:pPr algn="just"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es ist davon auszugehen, dass ein Schaden eintritt und Leben</a:t>
            </a:r>
          </a:p>
          <a:p>
            <a:pPr algn="just"/>
            <a:r>
              <a:rPr lang="de-DE" altLang="de-DE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    oder Gesundheit bedroht wird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A592F617-082D-1442-B391-9CDFDE4E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891" y="3639424"/>
            <a:ext cx="82089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rgbClr val="FF0000"/>
                </a:solidFill>
              </a:rPr>
              <a:t>     </a:t>
            </a:r>
            <a:r>
              <a:rPr lang="de-DE" altLang="de-DE" sz="2400" dirty="0">
                <a:solidFill>
                  <a:srgbClr val="FF0000"/>
                </a:solidFill>
              </a:rPr>
              <a:t>Gefährdung:</a:t>
            </a:r>
          </a:p>
          <a:p>
            <a:endParaRPr lang="de-DE" altLang="de-DE" sz="1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altLang="de-DE" sz="2000" b="0" dirty="0">
                <a:solidFill>
                  <a:schemeClr val="tx1"/>
                </a:solidFill>
              </a:rPr>
              <a:t>  ist dadurch gekennzeichnet, dass schädigende Energien bzw. </a:t>
            </a:r>
          </a:p>
          <a:p>
            <a:r>
              <a:rPr lang="de-DE" altLang="de-DE" sz="2000" b="0" dirty="0">
                <a:solidFill>
                  <a:schemeClr val="tx1"/>
                </a:solidFill>
              </a:rPr>
              <a:t>     Einflüsse (z. B. elektrische Energie, Gefahrstoffe) mit Menschen </a:t>
            </a:r>
          </a:p>
          <a:p>
            <a:r>
              <a:rPr lang="de-DE" altLang="de-DE" sz="2000" b="0" dirty="0">
                <a:solidFill>
                  <a:schemeClr val="tx1"/>
                </a:solidFill>
              </a:rPr>
              <a:t>     räumlich und zeitlich zusammentreffen und damit die Möglichkeit </a:t>
            </a:r>
          </a:p>
          <a:p>
            <a:r>
              <a:rPr lang="de-DE" altLang="de-DE" sz="2000" b="0" dirty="0">
                <a:solidFill>
                  <a:schemeClr val="tx1"/>
                </a:solidFill>
              </a:rPr>
              <a:t>     des Eintritts eines Gesundheitsschadens gegeben ist</a:t>
            </a:r>
          </a:p>
        </p:txBody>
      </p:sp>
      <p:sp>
        <p:nvSpPr>
          <p:cNvPr id="11" name="Text Box 30">
            <a:hlinkClick r:id="rId4" action="ppaction://hlinkfile"/>
            <a:extLst>
              <a:ext uri="{FF2B5EF4-FFF2-40B4-BE49-F238E27FC236}">
                <a16:creationId xmlns:a16="http://schemas.microsoft.com/office/drawing/2014/main" id="{855E8B42-AB0B-6D46-9BA7-A3FB7D10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891" y="5838112"/>
            <a:ext cx="7704138" cy="793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!!!  GEFAHR  +  MENSCH  =  GEFÄHRDUNG  !!!</a:t>
            </a:r>
            <a:endParaRPr lang="de-DE" altLang="de-DE" sz="2000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1993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Microsoft Macintosh PowerPoint</Application>
  <PresentationFormat>Breitbild</PresentationFormat>
  <Paragraphs>331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Koch</dc:creator>
  <cp:lastModifiedBy>Stefan Koch</cp:lastModifiedBy>
  <cp:revision>17</cp:revision>
  <dcterms:created xsi:type="dcterms:W3CDTF">2021-01-21T11:04:33Z</dcterms:created>
  <dcterms:modified xsi:type="dcterms:W3CDTF">2021-02-05T16:27:45Z</dcterms:modified>
</cp:coreProperties>
</file>