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1" r:id="rId6"/>
    <p:sldId id="284" r:id="rId7"/>
    <p:sldId id="305" r:id="rId8"/>
    <p:sldId id="306" r:id="rId9"/>
    <p:sldId id="308" r:id="rId10"/>
    <p:sldId id="292" r:id="rId11"/>
    <p:sldId id="280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F4A"/>
    <a:srgbClr val="FFDD4B"/>
    <a:srgbClr val="63B176"/>
    <a:srgbClr val="D22028"/>
    <a:srgbClr val="91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973" autoAdjust="0"/>
  </p:normalViewPr>
  <p:slideViewPr>
    <p:cSldViewPr showGuides="1">
      <p:cViewPr>
        <p:scale>
          <a:sx n="100" d="100"/>
          <a:sy n="10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37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15633-62F0-4FEE-ABB2-41510C05C189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05803-C070-4121-8486-2103661A10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72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8E43D-F24E-4ACD-A670-F870E2FF6AE4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1CA93-80F4-45ED-B27E-736B0A01F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27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1CA93-80F4-45ED-B27E-736B0A01F6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81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1CA93-80F4-45ED-B27E-736B0A01F6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05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1CA93-80F4-45ED-B27E-736B0A01F6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05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1CA93-80F4-45ED-B27E-736B0A01F6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1CA93-80F4-45ED-B27E-736B0A01F6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51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1CA93-80F4-45ED-B27E-736B0A01F6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29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543151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1269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FC8C-3B7F-4A44-878D-3F821695BCBE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2355"/>
            <a:ext cx="7200900" cy="30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2FE-2AFD-42D8-9A9F-B5DB64A6E74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5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D583-61A5-4C56-B57E-9951C89895E7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20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FF-72B9-4A08-A107-043E72347F7A}" type="datetime1">
              <a:rPr lang="de-DE" smtClean="0"/>
              <a:t>04.06.2021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3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449E14-7F9B-4488-87FB-B8426EA4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FAA0BC3C-FA12-449A-91E2-D3E93392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A401-4296-4417-B981-82DF8CD264C5}" type="datetime1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6B93159-BDE4-4A93-8AC3-D85FEE39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3832C51-D2C6-4F81-9929-C9711112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1EF68879-6C6C-41B9-8153-36939DE60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3E5932B5-30E0-4EB8-9D52-7FB4A1EADB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86800" y="1594495"/>
            <a:ext cx="27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xmlns="" id="{0E3D3B87-4333-4D18-B34F-28678BBF9E8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222000" y="1594495"/>
            <a:ext cx="27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91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C34E-ABC7-4C59-AF54-5512C55484B8}" type="datetime1">
              <a:rPr lang="de-DE" smtClean="0"/>
              <a:t>04.06.2021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97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3DB5-5990-4CDD-A887-AB73F23E448A}" type="datetime1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62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5C58-8DF8-4227-8A8A-026F2AC1D647}" type="datetime1">
              <a:rPr lang="de-DE" smtClean="0"/>
              <a:t>04.06.2021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83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A401-4296-4417-B981-82DF8CD264C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S. Obermeier - Löschzug Altstadt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91C0A-B211-4E55-89C8-7C4E281B3FB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71" y="188640"/>
            <a:ext cx="3036833" cy="1296144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 flipH="1">
            <a:off x="467544" y="1434544"/>
            <a:ext cx="58326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1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7.png"/><Relationship Id="rId18" Type="http://schemas.microsoft.com/office/2007/relationships/hdphoto" Target="../media/hdphoto17.wdp"/><Relationship Id="rId3" Type="http://schemas.openxmlformats.org/officeDocument/2006/relationships/image" Target="../media/image12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microsoft.com/office/2007/relationships/hdphoto" Target="../media/hdphoto1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16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13.wdp"/><Relationship Id="rId19" Type="http://schemas.openxmlformats.org/officeDocument/2006/relationships/image" Target="../media/image20.png"/><Relationship Id="rId4" Type="http://schemas.microsoft.com/office/2007/relationships/hdphoto" Target="../media/hdphoto10.wdp"/><Relationship Id="rId9" Type="http://schemas.openxmlformats.org/officeDocument/2006/relationships/image" Target="../media/image15.png"/><Relationship Id="rId14" Type="http://schemas.microsoft.com/office/2007/relationships/hdphoto" Target="../media/hdphoto15.wdp"/><Relationship Id="rId22" Type="http://schemas.microsoft.com/office/2007/relationships/hdphoto" Target="../media/hdphoto1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19.png"/><Relationship Id="rId18" Type="http://schemas.microsoft.com/office/2007/relationships/hdphoto" Target="../media/hdphoto26.wdp"/><Relationship Id="rId26" Type="http://schemas.microsoft.com/office/2007/relationships/hdphoto" Target="../media/hdphoto29.wdp"/><Relationship Id="rId3" Type="http://schemas.openxmlformats.org/officeDocument/2006/relationships/image" Target="../media/image24.png"/><Relationship Id="rId21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microsoft.com/office/2007/relationships/hdphoto" Target="../media/hdphoto24.wdp"/><Relationship Id="rId17" Type="http://schemas.openxmlformats.org/officeDocument/2006/relationships/image" Target="../media/image30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microsoft.com/office/2007/relationships/hdphoto" Target="../media/hdphoto25.wdp"/><Relationship Id="rId20" Type="http://schemas.microsoft.com/office/2007/relationships/hdphoto" Target="../media/hdphoto27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1.wdp"/><Relationship Id="rId11" Type="http://schemas.openxmlformats.org/officeDocument/2006/relationships/image" Target="../media/image28.png"/><Relationship Id="rId24" Type="http://schemas.microsoft.com/office/2007/relationships/hdphoto" Target="../media/hdphoto28.wdp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23" Type="http://schemas.openxmlformats.org/officeDocument/2006/relationships/image" Target="../media/image32.png"/><Relationship Id="rId10" Type="http://schemas.microsoft.com/office/2007/relationships/hdphoto" Target="../media/hdphoto23.wdp"/><Relationship Id="rId19" Type="http://schemas.openxmlformats.org/officeDocument/2006/relationships/image" Target="../media/image31.png"/><Relationship Id="rId4" Type="http://schemas.microsoft.com/office/2007/relationships/hdphoto" Target="../media/hdphoto20.wdp"/><Relationship Id="rId9" Type="http://schemas.openxmlformats.org/officeDocument/2006/relationships/image" Target="../media/image27.png"/><Relationship Id="rId14" Type="http://schemas.microsoft.com/office/2007/relationships/hdphoto" Target="../media/hdphoto17.wdp"/><Relationship Id="rId22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19.png"/><Relationship Id="rId18" Type="http://schemas.microsoft.com/office/2007/relationships/hdphoto" Target="../media/hdphoto26.wdp"/><Relationship Id="rId26" Type="http://schemas.microsoft.com/office/2007/relationships/hdphoto" Target="../media/hdphoto19.wdp"/><Relationship Id="rId3" Type="http://schemas.openxmlformats.org/officeDocument/2006/relationships/image" Target="../media/image24.png"/><Relationship Id="rId21" Type="http://schemas.openxmlformats.org/officeDocument/2006/relationships/image" Target="../media/image32.png"/><Relationship Id="rId7" Type="http://schemas.openxmlformats.org/officeDocument/2006/relationships/image" Target="../media/image26.png"/><Relationship Id="rId12" Type="http://schemas.microsoft.com/office/2007/relationships/hdphoto" Target="../media/hdphoto24.wdp"/><Relationship Id="rId17" Type="http://schemas.openxmlformats.org/officeDocument/2006/relationships/image" Target="../media/image30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microsoft.com/office/2007/relationships/hdphoto" Target="../media/hdphoto25.wdp"/><Relationship Id="rId20" Type="http://schemas.microsoft.com/office/2007/relationships/hdphoto" Target="../media/hdphoto29.wdp"/><Relationship Id="rId1" Type="http://schemas.openxmlformats.org/officeDocument/2006/relationships/slideLayout" Target="../slideLayouts/slideLayout4.xml"/><Relationship Id="rId6" Type="http://schemas.microsoft.com/office/2007/relationships/hdphoto" Target="../media/hdphoto21.wdp"/><Relationship Id="rId11" Type="http://schemas.openxmlformats.org/officeDocument/2006/relationships/image" Target="../media/image28.png"/><Relationship Id="rId24" Type="http://schemas.microsoft.com/office/2007/relationships/hdphoto" Target="../media/hdphoto27.wdp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23" Type="http://schemas.openxmlformats.org/officeDocument/2006/relationships/image" Target="../media/image31.png"/><Relationship Id="rId10" Type="http://schemas.microsoft.com/office/2007/relationships/hdphoto" Target="../media/hdphoto23.wdp"/><Relationship Id="rId19" Type="http://schemas.openxmlformats.org/officeDocument/2006/relationships/image" Target="../media/image33.png"/><Relationship Id="rId4" Type="http://schemas.microsoft.com/office/2007/relationships/hdphoto" Target="../media/hdphoto20.wdp"/><Relationship Id="rId9" Type="http://schemas.openxmlformats.org/officeDocument/2006/relationships/image" Target="../media/image27.png"/><Relationship Id="rId14" Type="http://schemas.microsoft.com/office/2007/relationships/hdphoto" Target="../media/hdphoto17.wdp"/><Relationship Id="rId22" Type="http://schemas.microsoft.com/office/2007/relationships/hdphoto" Target="../media/hdphoto2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975199"/>
            <a:ext cx="8062664" cy="1470025"/>
          </a:xfrm>
        </p:spPr>
        <p:txBody>
          <a:bodyPr/>
          <a:lstStyle/>
          <a:p>
            <a:r>
              <a:rPr lang="de-DE" b="1" dirty="0"/>
              <a:t>Vorgehen im 3er-Trupp</a:t>
            </a:r>
          </a:p>
        </p:txBody>
      </p:sp>
    </p:spTree>
    <p:extLst>
      <p:ext uri="{BB962C8B-B14F-4D97-AF65-F5344CB8AC3E}">
        <p14:creationId xmlns:p14="http://schemas.microsoft.com/office/powerpoint/2010/main" val="106837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Gewicht PSA</a:t>
            </a:r>
          </a:p>
        </p:txBody>
      </p:sp>
      <p:pic>
        <p:nvPicPr>
          <p:cNvPr id="14" name="Picture 2" descr="C:\Users\SimonObermeier\Downloads\Fotos\Fotos\IMG_20201009_144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67" b="74000" l="20600" r="68350">
                        <a14:foregroundMark x1="43450" y1="35867" x2="63100" y2="32867"/>
                        <a14:foregroundMark x1="61100" y1="65800" x2="63500" y2="65400"/>
                        <a14:foregroundMark x1="63550" y1="65600" x2="65450" y2="63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0" t="26960" r="31880" b="26640"/>
          <a:stretch/>
        </p:blipFill>
        <p:spPr bwMode="auto">
          <a:xfrm rot="5400000">
            <a:off x="714659" y="2099419"/>
            <a:ext cx="1421419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SimonObermeier\Downloads\Fotos\Fotos\IMG_20201009_1449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67" b="64233" l="25250" r="65575">
                        <a14:foregroundMark x1="56925" y1="58167" x2="51075" y2="61767"/>
                        <a14:foregroundMark x1="55975" y1="59267" x2="52525" y2="61367"/>
                        <a14:foregroundMark x1="60975" y1="48767" x2="62050" y2="43433"/>
                        <a14:foregroundMark x1="33000" y1="42267" x2="34800" y2="50000"/>
                        <a14:foregroundMark x1="34063" y1="41042" x2="48750" y2="5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17199" r="34639" b="35761"/>
          <a:stretch/>
        </p:blipFill>
        <p:spPr bwMode="auto">
          <a:xfrm>
            <a:off x="2172401" y="1700325"/>
            <a:ext cx="1065392" cy="9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SimonObermeier\Downloads\Fotos\Fotos\IMG_20201009_1449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933" l="500" r="95800">
                        <a14:foregroundMark x1="79300" y1="43600" x2="83500" y2="52533"/>
                        <a14:foregroundMark x1="95400" y1="72000" x2="89200" y2="49333"/>
                        <a14:foregroundMark x1="5200" y1="54000" x2="11300" y2="60133"/>
                        <a14:foregroundMark x1="18000" y1="57867" x2="9200" y2="62667"/>
                        <a14:foregroundMark x1="58300" y1="91733" x2="66200" y2="90533"/>
                        <a14:backgroundMark x1="9700" y1="65067" x2="32300" y2="51200"/>
                        <a14:backgroundMark x1="32500" y1="90400" x2="45600" y2="95333"/>
                        <a14:backgroundMark x1="70400" y1="94933" x2="58700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40" b="1200"/>
          <a:stretch/>
        </p:blipFill>
        <p:spPr bwMode="auto">
          <a:xfrm>
            <a:off x="625375" y="3789040"/>
            <a:ext cx="2135739" cy="12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SimonObermeier\Downloads\Fotos\Fotos\IMG_20201009_14492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100" l="31525" r="86475">
                        <a14:foregroundMark x1="53100" y1="95733" x2="52400" y2="87600"/>
                        <a14:foregroundMark x1="72900" y1="49333" x2="83600" y2="81200"/>
                        <a14:foregroundMark x1="57500" y1="58200" x2="59075" y2="66800"/>
                        <a14:foregroundMark x1="35825" y1="51000" x2="35225" y2="69000"/>
                        <a14:backgroundMark x1="54550" y1="50167" x2="60800" y2="9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8137" r="15101"/>
          <a:stretch/>
        </p:blipFill>
        <p:spPr bwMode="auto">
          <a:xfrm rot="10800000" flipV="1">
            <a:off x="2739312" y="3874428"/>
            <a:ext cx="1224136" cy="15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SimonObermeier\Downloads\Fotos\Fotos\IMG_20201009_14490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267" b="79267" l="26375" r="71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0" t="23600" r="28640" b="20720"/>
          <a:stretch/>
        </p:blipFill>
        <p:spPr bwMode="auto">
          <a:xfrm>
            <a:off x="3743401" y="1842707"/>
            <a:ext cx="976712" cy="8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imonObermeier\Downloads\Fotos\Fotos\IMG_20201009_14484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867" b="80133" l="10000" r="84700">
                        <a14:foregroundMark x1="70300" y1="53200" x2="69100" y2="56800"/>
                        <a14:foregroundMark x1="73500" y1="30400" x2="75800" y2="44667"/>
                        <a14:foregroundMark x1="69800" y1="29467" x2="73300" y2="28400"/>
                        <a14:foregroundMark x1="54400" y1="31200" x2="56800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5520" r="15441" b="19440"/>
          <a:stretch/>
        </p:blipFill>
        <p:spPr bwMode="auto">
          <a:xfrm>
            <a:off x="5400600" y="2024077"/>
            <a:ext cx="1547664" cy="8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98" b="97203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008112" cy="113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 descr="C:\Users\SimonObermeier\Downloads\Fotos\Fotos\IMG_20201009_145044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867" b="95700" l="17900" r="87300">
                        <a14:foregroundMark x1="26800" y1="60800" x2="43000" y2="63333"/>
                        <a14:backgroundMark x1="27000" y1="61467" x2="43300" y2="63200"/>
                        <a14:backgroundMark x1="46500" y1="80400" x2="55900" y2="72133"/>
                        <a14:backgroundMark x1="60700" y1="73733" x2="7040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32240" r="12800" b="3440"/>
          <a:stretch/>
        </p:blipFill>
        <p:spPr bwMode="auto">
          <a:xfrm>
            <a:off x="5796136" y="3933056"/>
            <a:ext cx="2157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imonObermeier\Downloads\Fotos\Fotos\IMG_20201009_145005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57675" y1="33833" x2="572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0" t="21360" r="38000" b="35440"/>
          <a:stretch/>
        </p:blipFill>
        <p:spPr bwMode="auto">
          <a:xfrm>
            <a:off x="6266430" y="2852936"/>
            <a:ext cx="879283" cy="10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401A0D5D-0D7D-4E9D-87CD-C58870AA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B6E1-4484-4B70-9CA5-D204A5C78EE3}" type="datetime1">
              <a:rPr lang="de-DE" smtClean="0"/>
              <a:t>04.06.2021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25E2732-8193-4649-AFB1-8080BA3A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C6B3591-AB07-49CC-9B5A-8020F546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2</a:t>
            </a:fld>
            <a:endParaRPr lang="de-DE"/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xmlns="" id="{80FC2429-3F09-472B-A5FF-165A7CBFA914}"/>
              </a:ext>
            </a:extLst>
          </p:cNvPr>
          <p:cNvSpPr/>
          <p:nvPr/>
        </p:nvSpPr>
        <p:spPr>
          <a:xfrm>
            <a:off x="584540" y="4983649"/>
            <a:ext cx="936104" cy="504056"/>
          </a:xfrm>
          <a:prstGeom prst="wedgeRectCallout">
            <a:avLst>
              <a:gd name="adj1" fmla="val 46649"/>
              <a:gd name="adj2" fmla="val -137216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3,4kg</a:t>
            </a: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xmlns="" id="{5E22C450-8EBE-4A15-9DB4-D09A25F74B21}"/>
              </a:ext>
            </a:extLst>
          </p:cNvPr>
          <p:cNvSpPr/>
          <p:nvPr/>
        </p:nvSpPr>
        <p:spPr>
          <a:xfrm>
            <a:off x="3857049" y="4496504"/>
            <a:ext cx="936104" cy="504056"/>
          </a:xfrm>
          <a:prstGeom prst="wedgeRectCallout">
            <a:avLst>
              <a:gd name="adj1" fmla="val -70748"/>
              <a:gd name="adj2" fmla="val -117245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2,0kg</a:t>
            </a: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xmlns="" id="{2EF1F232-5B5C-4C90-8131-F9F41CC9535E}"/>
              </a:ext>
            </a:extLst>
          </p:cNvPr>
          <p:cNvSpPr/>
          <p:nvPr/>
        </p:nvSpPr>
        <p:spPr>
          <a:xfrm>
            <a:off x="3853205" y="3176972"/>
            <a:ext cx="936104" cy="504056"/>
          </a:xfrm>
          <a:prstGeom prst="wedgeRectCallout">
            <a:avLst>
              <a:gd name="adj1" fmla="val 8114"/>
              <a:gd name="adj2" fmla="val -158852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0,5kg</a:t>
            </a: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xmlns="" id="{5E68B03E-592B-46A3-B7F7-6A65F4B625F6}"/>
              </a:ext>
            </a:extLst>
          </p:cNvPr>
          <p:cNvSpPr/>
          <p:nvPr/>
        </p:nvSpPr>
        <p:spPr>
          <a:xfrm>
            <a:off x="1000338" y="3328704"/>
            <a:ext cx="936104" cy="504056"/>
          </a:xfrm>
          <a:prstGeom prst="wedgeRectCallout">
            <a:avLst>
              <a:gd name="adj1" fmla="val -23252"/>
              <a:gd name="adj2" fmla="val -78966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2,7kg</a:t>
            </a:r>
          </a:p>
        </p:txBody>
      </p:sp>
      <p:sp>
        <p:nvSpPr>
          <p:cNvPr id="26" name="Sprechblase: rechteckig 25">
            <a:extLst>
              <a:ext uri="{FF2B5EF4-FFF2-40B4-BE49-F238E27FC236}">
                <a16:creationId xmlns:a16="http://schemas.microsoft.com/office/drawing/2014/main" xmlns="" id="{1BB8E0BE-3B05-4693-80F3-824DDD062563}"/>
              </a:ext>
            </a:extLst>
          </p:cNvPr>
          <p:cNvSpPr/>
          <p:nvPr/>
        </p:nvSpPr>
        <p:spPr>
          <a:xfrm>
            <a:off x="2379223" y="3012828"/>
            <a:ext cx="936104" cy="504056"/>
          </a:xfrm>
          <a:prstGeom prst="wedgeRectCallout">
            <a:avLst>
              <a:gd name="adj1" fmla="val -10706"/>
              <a:gd name="adj2" fmla="val -128895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1,2kg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251B2147-5AE6-4358-B04B-4FE1D5F38063}"/>
              </a:ext>
            </a:extLst>
          </p:cNvPr>
          <p:cNvSpPr/>
          <p:nvPr/>
        </p:nvSpPr>
        <p:spPr>
          <a:xfrm>
            <a:off x="463144" y="1628800"/>
            <a:ext cx="4552333" cy="410445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53CAA914-01BC-4C77-8886-4B0BA78256D6}"/>
              </a:ext>
            </a:extLst>
          </p:cNvPr>
          <p:cNvSpPr txBox="1"/>
          <p:nvPr/>
        </p:nvSpPr>
        <p:spPr>
          <a:xfrm>
            <a:off x="390088" y="5410981"/>
            <a:ext cx="45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PSA „Regensburg“: 9,8kg</a:t>
            </a:r>
          </a:p>
        </p:txBody>
      </p:sp>
      <p:sp>
        <p:nvSpPr>
          <p:cNvPr id="27" name="Sprechblase: rechteckig 26">
            <a:extLst>
              <a:ext uri="{FF2B5EF4-FFF2-40B4-BE49-F238E27FC236}">
                <a16:creationId xmlns:a16="http://schemas.microsoft.com/office/drawing/2014/main" xmlns="" id="{8DB11887-039F-42F0-9BA9-15629BD60B68}"/>
              </a:ext>
            </a:extLst>
          </p:cNvPr>
          <p:cNvSpPr/>
          <p:nvPr/>
        </p:nvSpPr>
        <p:spPr>
          <a:xfrm>
            <a:off x="5300265" y="2986108"/>
            <a:ext cx="936104" cy="504056"/>
          </a:xfrm>
          <a:prstGeom prst="wedgeRectCallout">
            <a:avLst>
              <a:gd name="adj1" fmla="val -10706"/>
              <a:gd name="adj2" fmla="val -128895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11,3kg</a:t>
            </a:r>
          </a:p>
        </p:txBody>
      </p:sp>
      <p:sp>
        <p:nvSpPr>
          <p:cNvPr id="28" name="Sprechblase: rechteckig 27">
            <a:extLst>
              <a:ext uri="{FF2B5EF4-FFF2-40B4-BE49-F238E27FC236}">
                <a16:creationId xmlns:a16="http://schemas.microsoft.com/office/drawing/2014/main" xmlns="" id="{5405AC05-76B1-495A-8F7A-566A0B3041A3}"/>
              </a:ext>
            </a:extLst>
          </p:cNvPr>
          <p:cNvSpPr/>
          <p:nvPr/>
        </p:nvSpPr>
        <p:spPr>
          <a:xfrm>
            <a:off x="7744752" y="2812545"/>
            <a:ext cx="936104" cy="504056"/>
          </a:xfrm>
          <a:prstGeom prst="wedgeRectCallout">
            <a:avLst>
              <a:gd name="adj1" fmla="val -29525"/>
              <a:gd name="adj2" fmla="val -110588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0,8kg</a:t>
            </a:r>
          </a:p>
        </p:txBody>
      </p:sp>
      <p:sp>
        <p:nvSpPr>
          <p:cNvPr id="29" name="Sprechblase: rechteckig 28">
            <a:extLst>
              <a:ext uri="{FF2B5EF4-FFF2-40B4-BE49-F238E27FC236}">
                <a16:creationId xmlns:a16="http://schemas.microsoft.com/office/drawing/2014/main" xmlns="" id="{93D0B342-4DA3-48B1-857C-E3C7A0E69EC5}"/>
              </a:ext>
            </a:extLst>
          </p:cNvPr>
          <p:cNvSpPr/>
          <p:nvPr/>
        </p:nvSpPr>
        <p:spPr>
          <a:xfrm>
            <a:off x="7207558" y="3333612"/>
            <a:ext cx="936104" cy="504056"/>
          </a:xfrm>
          <a:prstGeom prst="wedgeRectCallout">
            <a:avLst>
              <a:gd name="adj1" fmla="val -86879"/>
              <a:gd name="adj2" fmla="val -19051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0,6kg</a:t>
            </a:r>
          </a:p>
        </p:txBody>
      </p:sp>
      <p:sp>
        <p:nvSpPr>
          <p:cNvPr id="31" name="Sprechblase: rechteckig 30">
            <a:extLst>
              <a:ext uri="{FF2B5EF4-FFF2-40B4-BE49-F238E27FC236}">
                <a16:creationId xmlns:a16="http://schemas.microsoft.com/office/drawing/2014/main" xmlns="" id="{422C4652-92E5-4AF0-A955-6A7E22ACF4D7}"/>
              </a:ext>
            </a:extLst>
          </p:cNvPr>
          <p:cNvSpPr/>
          <p:nvPr/>
        </p:nvSpPr>
        <p:spPr>
          <a:xfrm>
            <a:off x="6609010" y="4921932"/>
            <a:ext cx="936104" cy="504056"/>
          </a:xfrm>
          <a:prstGeom prst="wedgeRectCallout">
            <a:avLst>
              <a:gd name="adj1" fmla="val -37590"/>
              <a:gd name="adj2" fmla="val -100602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3,2kg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2D2CE7BB-872E-4A1C-B507-0AA6A2993705}"/>
              </a:ext>
            </a:extLst>
          </p:cNvPr>
          <p:cNvSpPr/>
          <p:nvPr/>
        </p:nvSpPr>
        <p:spPr>
          <a:xfrm>
            <a:off x="5177709" y="1628544"/>
            <a:ext cx="3576204" cy="410445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CFAF5E40-81A9-4699-A919-41A2C0D7027F}"/>
              </a:ext>
            </a:extLst>
          </p:cNvPr>
          <p:cNvSpPr txBox="1"/>
          <p:nvPr/>
        </p:nvSpPr>
        <p:spPr>
          <a:xfrm>
            <a:off x="5117951" y="5419515"/>
            <a:ext cx="45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Erweiterte PSA: 15,9kg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5C9A4855-D37D-461D-AC1F-74CE3549D509}"/>
              </a:ext>
            </a:extLst>
          </p:cNvPr>
          <p:cNvSpPr/>
          <p:nvPr/>
        </p:nvSpPr>
        <p:spPr>
          <a:xfrm>
            <a:off x="457200" y="5877272"/>
            <a:ext cx="8296713" cy="470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	Gesamtgewicht PSA pro </a:t>
            </a:r>
            <a:r>
              <a:rPr lang="de-DE" b="1" dirty="0" err="1">
                <a:solidFill>
                  <a:schemeClr val="bg1"/>
                </a:solidFill>
              </a:rPr>
              <a:t>Truppmitglied</a:t>
            </a:r>
            <a:r>
              <a:rPr lang="de-DE" b="1" dirty="0">
                <a:solidFill>
                  <a:schemeClr val="bg1"/>
                </a:solidFill>
              </a:rPr>
              <a:t>: 25,7kg!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xmlns="" id="{15B7AB0B-DFE8-468B-A0D2-35829281DFAA}"/>
              </a:ext>
            </a:extLst>
          </p:cNvPr>
          <p:cNvSpPr/>
          <p:nvPr/>
        </p:nvSpPr>
        <p:spPr>
          <a:xfrm>
            <a:off x="457200" y="5877273"/>
            <a:ext cx="874440" cy="47054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4" grpId="0" animBg="1"/>
      <p:bldP spid="25" grpId="0" animBg="1"/>
      <p:bldP spid="26" grpId="0" animBg="1"/>
      <p:bldP spid="7" grpId="0" animBg="1"/>
      <p:bldP spid="8" grpId="0"/>
      <p:bldP spid="27" grpId="0" animBg="1"/>
      <p:bldP spid="28" grpId="0" animBg="1"/>
      <p:bldP spid="29" grpId="0" animBg="1"/>
      <p:bldP spid="31" grpId="0" animBg="1"/>
      <p:bldP spid="32" grpId="0" animBg="1"/>
      <p:bldP spid="33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98648" cy="1143000"/>
          </a:xfrm>
        </p:spPr>
        <p:txBody>
          <a:bodyPr/>
          <a:lstStyle/>
          <a:p>
            <a:r>
              <a:rPr lang="de-DE" dirty="0"/>
              <a:t>Gewicht Zusatzausrüstung</a:t>
            </a:r>
          </a:p>
        </p:txBody>
      </p:sp>
      <p:pic>
        <p:nvPicPr>
          <p:cNvPr id="7" name="Picture 3" descr="C:\Users\SimonObermeier\Downloads\Fotos\Fotos\IMG_20201009_1448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00" b="86400" l="6100" r="93200">
                        <a14:foregroundMark x1="48700" y1="65200" x2="50200" y2="70133"/>
                        <a14:foregroundMark x1="17900" y1="68267" x2="24700" y2="69200"/>
                        <a14:foregroundMark x1="56900" y1="31600" x2="61200" y2="26133"/>
                        <a14:foregroundMark x1="62000" y1="27333" x2="63100" y2="30000"/>
                        <a14:backgroundMark x1="14400" y1="70133" x2="23200" y2="6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0" t="22641" r="4800" b="13359"/>
          <a:stretch/>
        </p:blipFill>
        <p:spPr bwMode="auto">
          <a:xfrm>
            <a:off x="3358940" y="1591647"/>
            <a:ext cx="1656184" cy="8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SimonObermeier\Downloads\Fotos\Fotos\IMG_20201009_145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967" b="80233" l="15575" r="76025">
                        <a14:foregroundMark x1="63050" y1="44800" x2="68150" y2="61500"/>
                        <a14:foregroundMark x1="40025" y1="29700" x2="41300" y2="24500"/>
                        <a14:foregroundMark x1="39950" y1="26600" x2="39500" y2="28100"/>
                        <a14:foregroundMark x1="41525" y1="24800" x2="44375" y2="25000"/>
                        <a14:foregroundMark x1="44600" y1="25400" x2="45725" y2="26800"/>
                        <a14:foregroundMark x1="45725" y1="27000" x2="46100" y2="2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22640" r="23600" b="21040"/>
          <a:stretch/>
        </p:blipFill>
        <p:spPr bwMode="auto">
          <a:xfrm>
            <a:off x="6804248" y="2173264"/>
            <a:ext cx="1666742" cy="11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imonObermeier\Downloads\Fotos\Fotos\IMG_20201009_1450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800" b="67133" l="5350" r="94400">
                        <a14:foregroundMark x1="6200" y1="43600" x2="6125" y2="44900"/>
                        <a14:foregroundMark x1="6125" y1="48500" x2="6350" y2="50300"/>
                        <a14:foregroundMark x1="22625" y1="43700" x2="22550" y2="42300"/>
                        <a14:foregroundMark x1="21050" y1="42500" x2="9275" y2="41800"/>
                        <a14:foregroundMark x1="91025" y1="60400" x2="89150" y2="64800"/>
                        <a14:backgroundMark x1="8150" y1="52400" x2="84350" y2="50200"/>
                        <a14:backgroundMark x1="75200" y1="46100" x2="85175" y2="45400"/>
                        <a14:backgroundMark x1="85775" y1="44900" x2="85775" y2="46700"/>
                        <a14:backgroundMark x1="6125" y1="46900" x2="13175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20" b="32440"/>
          <a:stretch/>
        </p:blipFill>
        <p:spPr bwMode="auto">
          <a:xfrm>
            <a:off x="1403648" y="2636912"/>
            <a:ext cx="3265043" cy="7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SimonObermeier\Downloads\Fotos\Fotos\IMG_20201009_14505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500" b="71600" l="9100" r="81700">
                        <a14:backgroundMark x1="10550" y1="32100" x2="74000" y2="53400"/>
                        <a14:backgroundMark x1="74075" y1="54000" x2="6567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5200" r="17120" b="27760"/>
          <a:stretch/>
        </p:blipFill>
        <p:spPr bwMode="auto">
          <a:xfrm>
            <a:off x="755576" y="4739298"/>
            <a:ext cx="2033200" cy="9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SimonObermeier\Downloads\Fotos\Fotos\IMG_20201009_14510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500" b="70400" l="6050" r="94825">
                        <a14:foregroundMark x1="87500" y1="68267" x2="93200" y2="66133"/>
                        <a14:foregroundMark x1="83000" y1="46667" x2="86700" y2="46667"/>
                        <a14:foregroundMark x1="87000" y1="46400" x2="88350" y2="46333"/>
                        <a14:foregroundMark x1="82350" y1="46133" x2="88000" y2="46067"/>
                        <a14:backgroundMark x1="8400" y1="51333" x2="83800" y2="62000"/>
                        <a14:backgroundMark x1="75806" y1="52006" x2="83333" y2="52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160" b="28920"/>
          <a:stretch/>
        </p:blipFill>
        <p:spPr bwMode="auto">
          <a:xfrm>
            <a:off x="4161392" y="3390401"/>
            <a:ext cx="3866992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SimonObermeier\Downloads\Fotos\Fotos\IMG_20201009_145117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7267" l="4875" r="92250">
                        <a14:foregroundMark x1="45300" y1="74667" x2="54500" y2="78133"/>
                        <a14:foregroundMark x1="10200" y1="17333" x2="18600" y2="12400"/>
                        <a14:backgroundMark x1="71200" y1="85333" x2="14200" y2="63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0480" r="6720" b="11240"/>
          <a:stretch/>
        </p:blipFill>
        <p:spPr bwMode="auto">
          <a:xfrm>
            <a:off x="4093127" y="3861048"/>
            <a:ext cx="1508713" cy="9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imonObermeier\Downloads\Fotos\Fotos\IMG_20201009_14494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067" b="73200" l="22875" r="61400">
                        <a14:foregroundMark x1="31900" y1="65200" x2="27200" y2="70133"/>
                        <a14:foregroundMark x1="33700" y1="59733" x2="40000" y2="52800"/>
                        <a14:foregroundMark x1="36600" y1="59733" x2="34300" y2="62400"/>
                        <a14:foregroundMark x1="31700" y1="65600" x2="31800" y2="62800"/>
                        <a14:foregroundMark x1="59400" y1="21867" x2="59500" y2="31467"/>
                        <a14:foregroundMark x1="53800" y1="57600" x2="53800" y2="59333"/>
                        <a14:backgroundMark x1="42700" y1="54933" x2="35800" y2="6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0" t="12720" r="38000" b="25200"/>
          <a:stretch/>
        </p:blipFill>
        <p:spPr bwMode="auto">
          <a:xfrm>
            <a:off x="611560" y="1700808"/>
            <a:ext cx="1010778" cy="11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FFAEBB6-9DB4-4397-84E5-2C4BBAF6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DA66-7825-49CF-991D-FF2E5C8386A1}" type="datetime1">
              <a:rPr lang="de-DE" smtClean="0"/>
              <a:t>04.06.2021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AFC7C73-44B3-47F8-B17A-84112E49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CD497F6-8FE8-474F-96C3-A6C496F2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3</a:t>
            </a:fld>
            <a:endParaRPr lang="de-DE"/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xmlns="" id="{F371FFBD-0F3E-4C9A-8822-48B2AA13CDE7}"/>
              </a:ext>
            </a:extLst>
          </p:cNvPr>
          <p:cNvSpPr/>
          <p:nvPr/>
        </p:nvSpPr>
        <p:spPr>
          <a:xfrm>
            <a:off x="1890772" y="2003828"/>
            <a:ext cx="936104" cy="504056"/>
          </a:xfrm>
          <a:prstGeom prst="wedgeRectCallout">
            <a:avLst>
              <a:gd name="adj1" fmla="val -83967"/>
              <a:gd name="adj2" fmla="val -64646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1,8kg</a:t>
            </a: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xmlns="" id="{435BBA73-98A5-4D7B-8883-9F37837060A4}"/>
              </a:ext>
            </a:extLst>
          </p:cNvPr>
          <p:cNvSpPr/>
          <p:nvPr/>
        </p:nvSpPr>
        <p:spPr>
          <a:xfrm>
            <a:off x="4599529" y="2476518"/>
            <a:ext cx="936104" cy="504056"/>
          </a:xfrm>
          <a:prstGeom prst="wedgeRectCallout">
            <a:avLst>
              <a:gd name="adj1" fmla="val -89055"/>
              <a:gd name="adj2" fmla="val -115667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14,4kg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xmlns="" id="{8065CA34-A29B-4A42-B388-4B271E797D13}"/>
              </a:ext>
            </a:extLst>
          </p:cNvPr>
          <p:cNvSpPr/>
          <p:nvPr/>
        </p:nvSpPr>
        <p:spPr>
          <a:xfrm>
            <a:off x="6085148" y="1921236"/>
            <a:ext cx="936104" cy="504056"/>
          </a:xfrm>
          <a:prstGeom prst="wedgeRectCallout">
            <a:avLst>
              <a:gd name="adj1" fmla="val 98168"/>
              <a:gd name="adj2" fmla="val 67631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11,2kg</a:t>
            </a: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xmlns="" id="{A6073457-0A99-4E35-B87C-AB64D5AEF42F}"/>
              </a:ext>
            </a:extLst>
          </p:cNvPr>
          <p:cNvSpPr/>
          <p:nvPr/>
        </p:nvSpPr>
        <p:spPr>
          <a:xfrm>
            <a:off x="970255" y="3861048"/>
            <a:ext cx="936104" cy="504056"/>
          </a:xfrm>
          <a:prstGeom prst="wedgeRectCallout">
            <a:avLst>
              <a:gd name="adj1" fmla="val 36100"/>
              <a:gd name="adj2" fmla="val 184791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2,7kg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xmlns="" id="{65564BA3-20FE-45A1-B19B-E132240CCDC6}"/>
              </a:ext>
            </a:extLst>
          </p:cNvPr>
          <p:cNvSpPr/>
          <p:nvPr/>
        </p:nvSpPr>
        <p:spPr>
          <a:xfrm>
            <a:off x="1662630" y="3302540"/>
            <a:ext cx="936104" cy="504056"/>
          </a:xfrm>
          <a:prstGeom prst="wedgeRectCallout">
            <a:avLst>
              <a:gd name="adj1" fmla="val 71713"/>
              <a:gd name="adj2" fmla="val -117556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4,9kg</a:t>
            </a:r>
          </a:p>
        </p:txBody>
      </p:sp>
      <p:sp>
        <p:nvSpPr>
          <p:cNvPr id="23" name="Sprechblase: rechteckig 22">
            <a:extLst>
              <a:ext uri="{FF2B5EF4-FFF2-40B4-BE49-F238E27FC236}">
                <a16:creationId xmlns:a16="http://schemas.microsoft.com/office/drawing/2014/main" xmlns="" id="{DB41B62D-5342-4CB0-B04B-D47032F02C71}"/>
              </a:ext>
            </a:extLst>
          </p:cNvPr>
          <p:cNvSpPr/>
          <p:nvPr/>
        </p:nvSpPr>
        <p:spPr>
          <a:xfrm>
            <a:off x="5622965" y="2852936"/>
            <a:ext cx="936104" cy="504056"/>
          </a:xfrm>
          <a:prstGeom prst="wedgeRectCallout">
            <a:avLst>
              <a:gd name="adj1" fmla="val 87993"/>
              <a:gd name="adj2" fmla="val 118653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3,7kg</a:t>
            </a: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xmlns="" id="{8BF3BB58-DDC3-4EB7-97F0-483C7553D7A0}"/>
              </a:ext>
            </a:extLst>
          </p:cNvPr>
          <p:cNvSpPr/>
          <p:nvPr/>
        </p:nvSpPr>
        <p:spPr>
          <a:xfrm>
            <a:off x="5887174" y="4367172"/>
            <a:ext cx="936104" cy="504056"/>
          </a:xfrm>
          <a:prstGeom prst="wedgeRectCallout">
            <a:avLst>
              <a:gd name="adj1" fmla="val -102282"/>
              <a:gd name="adj2" fmla="val -6065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21,6kg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3C6E558B-725F-4A54-8765-75D0BF6104FB}"/>
              </a:ext>
            </a:extLst>
          </p:cNvPr>
          <p:cNvSpPr/>
          <p:nvPr/>
        </p:nvSpPr>
        <p:spPr>
          <a:xfrm>
            <a:off x="457200" y="5877272"/>
            <a:ext cx="8296713" cy="4705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	Zusatzgewicht zwischen 37,9 und 58,2kg pro Trupp!</a:t>
            </a: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xmlns="" id="{D6E946BD-4D16-4E73-8B79-47CC77397F77}"/>
              </a:ext>
            </a:extLst>
          </p:cNvPr>
          <p:cNvSpPr/>
          <p:nvPr/>
        </p:nvSpPr>
        <p:spPr>
          <a:xfrm>
            <a:off x="457200" y="5877273"/>
            <a:ext cx="874440" cy="47054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8C2ED64E-3CD9-462E-BF92-F3FE7F3B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1" b="99499" l="3306" r="97521">
                        <a14:foregroundMark x1="38017" y1="47118" x2="38017" y2="47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72" y="3957012"/>
            <a:ext cx="221116" cy="7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Sprechblase: rechteckig 27">
            <a:extLst>
              <a:ext uri="{FF2B5EF4-FFF2-40B4-BE49-F238E27FC236}">
                <a16:creationId xmlns:a16="http://schemas.microsoft.com/office/drawing/2014/main" xmlns="" id="{2CB46834-9AB8-4DA2-AA92-F2CECB0E2B83}"/>
              </a:ext>
            </a:extLst>
          </p:cNvPr>
          <p:cNvSpPr/>
          <p:nvPr/>
        </p:nvSpPr>
        <p:spPr>
          <a:xfrm>
            <a:off x="7301284" y="4970895"/>
            <a:ext cx="936104" cy="504056"/>
          </a:xfrm>
          <a:prstGeom prst="wedgeRectCallout">
            <a:avLst>
              <a:gd name="adj1" fmla="val 40170"/>
              <a:gd name="adj2" fmla="val -102439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0,6kg</a:t>
            </a:r>
          </a:p>
        </p:txBody>
      </p:sp>
      <p:pic>
        <p:nvPicPr>
          <p:cNvPr id="29" name="Picture 2" descr="Dräger 5520 Parat Brand-Fluchthaube in Einer Nylon-Tasche | Effektive  Rettungshaube zum Schutz vor Brandgasen, Kohlenmonoxid (CO): Amazon.de:  Baumarkt">
            <a:extLst>
              <a:ext uri="{FF2B5EF4-FFF2-40B4-BE49-F238E27FC236}">
                <a16:creationId xmlns:a16="http://schemas.microsoft.com/office/drawing/2014/main" xmlns="" id="{5D05331F-3853-48E7-A582-2270E9F22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296" b="97465" l="1070" r="89840">
                        <a14:foregroundMark x1="50802" y1="89859" x2="64439" y2="93803"/>
                        <a14:foregroundMark x1="64439" y1="93803" x2="68449" y2="91268"/>
                        <a14:foregroundMark x1="49465" y1="92113" x2="37166" y2="97465"/>
                        <a14:foregroundMark x1="37166" y1="97465" x2="22995" y2="97746"/>
                        <a14:foregroundMark x1="22995" y1="97746" x2="15241" y2="93803"/>
                        <a14:foregroundMark x1="9091" y1="87042" x2="9091" y2="87042"/>
                        <a14:foregroundMark x1="9091" y1="17746" x2="2674" y2="30704"/>
                        <a14:foregroundMark x1="2674" y1="30704" x2="1070" y2="61690"/>
                        <a14:foregroundMark x1="1070" y1="61690" x2="775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" r="17828"/>
          <a:stretch/>
        </p:blipFill>
        <p:spPr bwMode="auto">
          <a:xfrm>
            <a:off x="2674764" y="3903359"/>
            <a:ext cx="771411" cy="8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irePAX® Kennzeichnungsholster Nürnberg für Türkennzeichnung -  Meier-Medizintechnik">
            <a:extLst>
              <a:ext uri="{FF2B5EF4-FFF2-40B4-BE49-F238E27FC236}">
                <a16:creationId xmlns:a16="http://schemas.microsoft.com/office/drawing/2014/main" xmlns="" id="{E41C218A-2EE5-43E8-93E1-595C70048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91" b="98182" l="10000" r="90000">
                        <a14:foregroundMark x1="32935" y1="90114" x2="34130" y2="97273"/>
                        <a14:foregroundMark x1="34130" y1="97273" x2="41304" y2="97955"/>
                        <a14:foregroundMark x1="41304" y1="97955" x2="63043" y2="93523"/>
                        <a14:foregroundMark x1="63043" y1="93523" x2="65978" y2="90682"/>
                        <a14:foregroundMark x1="33370" y1="97386" x2="40435" y2="98409"/>
                        <a14:foregroundMark x1="40435" y1="98409" x2="47609" y2="96591"/>
                        <a14:foregroundMark x1="39565" y1="27273" x2="41196" y2="2841"/>
                        <a14:foregroundMark x1="41196" y1="2841" x2="54022" y2="26136"/>
                        <a14:foregroundMark x1="64022" y1="5568" x2="64565" y2="1591"/>
                        <a14:foregroundMark x1="50326" y1="78636" x2="51087" y2="78182"/>
                        <a14:foregroundMark x1="48152" y1="80000" x2="51413" y2="8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836"/>
          <a:stretch/>
        </p:blipFill>
        <p:spPr bwMode="auto">
          <a:xfrm>
            <a:off x="3578588" y="4569272"/>
            <a:ext cx="472954" cy="10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rechblase: rechteckig 30">
            <a:extLst>
              <a:ext uri="{FF2B5EF4-FFF2-40B4-BE49-F238E27FC236}">
                <a16:creationId xmlns:a16="http://schemas.microsoft.com/office/drawing/2014/main" xmlns="" id="{81A9EE99-655D-4907-85B9-F293C520F042}"/>
              </a:ext>
            </a:extLst>
          </p:cNvPr>
          <p:cNvSpPr/>
          <p:nvPr/>
        </p:nvSpPr>
        <p:spPr>
          <a:xfrm>
            <a:off x="3036169" y="3109773"/>
            <a:ext cx="936104" cy="504056"/>
          </a:xfrm>
          <a:prstGeom prst="wedgeRectCallout">
            <a:avLst>
              <a:gd name="adj1" fmla="val -48139"/>
              <a:gd name="adj2" fmla="val 121548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0,5kg</a:t>
            </a:r>
          </a:p>
        </p:txBody>
      </p:sp>
      <p:sp>
        <p:nvSpPr>
          <p:cNvPr id="32" name="Sprechblase: rechteckig 31">
            <a:extLst>
              <a:ext uri="{FF2B5EF4-FFF2-40B4-BE49-F238E27FC236}">
                <a16:creationId xmlns:a16="http://schemas.microsoft.com/office/drawing/2014/main" xmlns="" id="{7C2995B4-807E-448E-96E1-4E5003F90D86}"/>
              </a:ext>
            </a:extLst>
          </p:cNvPr>
          <p:cNvSpPr/>
          <p:nvPr/>
        </p:nvSpPr>
        <p:spPr>
          <a:xfrm>
            <a:off x="4572000" y="5030004"/>
            <a:ext cx="936104" cy="504056"/>
          </a:xfrm>
          <a:prstGeom prst="wedgeRectCallout">
            <a:avLst>
              <a:gd name="adj1" fmla="val -109451"/>
              <a:gd name="adj2" fmla="val -34358"/>
            </a:avLst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0,4kg</a:t>
            </a:r>
          </a:p>
        </p:txBody>
      </p:sp>
    </p:spTree>
    <p:extLst>
      <p:ext uri="{BB962C8B-B14F-4D97-AF65-F5344CB8AC3E}">
        <p14:creationId xmlns:p14="http://schemas.microsoft.com/office/powerpoint/2010/main" val="17193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230B6C1C-C259-4F77-9E9C-0C40CFFC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Exkurs: </a:t>
            </a:r>
            <a:r>
              <a:rPr lang="de-DE" b="1" dirty="0" err="1"/>
              <a:t>Halligan</a:t>
            </a:r>
            <a:r>
              <a:rPr lang="de-DE" b="1" dirty="0"/>
              <a:t> vs. Feuerwehraxt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B555BD6A-9BAE-46C0-A575-E56B8AD64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err="1"/>
              <a:t>Halligan</a:t>
            </a:r>
            <a:r>
              <a:rPr lang="de-DE" sz="2400" b="1" dirty="0"/>
              <a:t> Tool + Spalthammer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Hervorragende Hebel- und Brecheigenschaften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Nutzbar als Ramme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Relativ hohes Systemgewicht (8,6kg)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Verletzungsgefahr durch Dorn &amp; Schneide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Nutzbarkeit bei schlechter Sicht eher eingeschränkt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AF94470C-F3D6-43D0-8A61-DD8FB44D9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Feuerwehraxt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Geringes Gewicht (2,7kg)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Nutzbar als „verlängerter Arm“ bei Personensuche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Bewährtes Hiebwerkzeug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Evtl. Schwierigkeiten bei Wohnungstüren</a:t>
            </a:r>
          </a:p>
          <a:p>
            <a:pPr>
              <a:buClr>
                <a:schemeClr val="bg1"/>
              </a:buClr>
            </a:pPr>
            <a:r>
              <a:rPr lang="de-DE" sz="2400" dirty="0"/>
              <a:t>Verletzungsgefahr durch Hebelpunkt</a:t>
            </a:r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64ED018-D23E-4022-B3DF-658E8663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2FE-2AFD-42D8-9A9F-B5DB64A6E74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A339DAF-39E9-4D4E-B8FC-1BBD611F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1E1977-6739-45C6-BE2E-8878B77B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4</a:t>
            </a:fld>
            <a:endParaRPr lang="de-DE"/>
          </a:p>
        </p:txBody>
      </p:sp>
      <p:pic>
        <p:nvPicPr>
          <p:cNvPr id="11" name="Grafik 10" descr="Lachendes Gesicht mit einfarbiger Füllung">
            <a:extLst>
              <a:ext uri="{FF2B5EF4-FFF2-40B4-BE49-F238E27FC236}">
                <a16:creationId xmlns:a16="http://schemas.microsoft.com/office/drawing/2014/main" xmlns="" id="{968D6C0A-A9C4-4A02-9FEF-E53D99CA7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1961945"/>
            <a:ext cx="396000" cy="396000"/>
          </a:xfrm>
          <a:prstGeom prst="rect">
            <a:avLst/>
          </a:prstGeom>
        </p:spPr>
      </p:pic>
      <p:pic>
        <p:nvPicPr>
          <p:cNvPr id="13" name="Grafik 12" descr="Trauriges Gesicht mit einfarbiger Füllung">
            <a:extLst>
              <a:ext uri="{FF2B5EF4-FFF2-40B4-BE49-F238E27FC236}">
                <a16:creationId xmlns:a16="http://schemas.microsoft.com/office/drawing/2014/main" xmlns="" id="{9055D0A0-0F2E-4AC2-8F74-A2E1108D6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15575" y="4487151"/>
            <a:ext cx="396000" cy="396000"/>
          </a:xfrm>
          <a:prstGeom prst="rect">
            <a:avLst/>
          </a:prstGeom>
        </p:spPr>
      </p:pic>
      <p:pic>
        <p:nvPicPr>
          <p:cNvPr id="14" name="Grafik 13" descr="Lachendes Gesicht mit einfarbiger Füllung">
            <a:extLst>
              <a:ext uri="{FF2B5EF4-FFF2-40B4-BE49-F238E27FC236}">
                <a16:creationId xmlns:a16="http://schemas.microsoft.com/office/drawing/2014/main" xmlns="" id="{17EF972C-688C-45B7-AD49-FD25B9C43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2757927"/>
            <a:ext cx="396000" cy="396000"/>
          </a:xfrm>
          <a:prstGeom prst="rect">
            <a:avLst/>
          </a:prstGeom>
        </p:spPr>
      </p:pic>
      <p:pic>
        <p:nvPicPr>
          <p:cNvPr id="15" name="Grafik 14" descr="Trauriges Gesicht mit einfarbiger Füllung">
            <a:extLst>
              <a:ext uri="{FF2B5EF4-FFF2-40B4-BE49-F238E27FC236}">
                <a16:creationId xmlns:a16="http://schemas.microsoft.com/office/drawing/2014/main" xmlns="" id="{88D78357-5E8A-42E0-9012-D999ABDD9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200" y="3216639"/>
            <a:ext cx="396000" cy="396000"/>
          </a:xfrm>
          <a:prstGeom prst="rect">
            <a:avLst/>
          </a:prstGeom>
        </p:spPr>
      </p:pic>
      <p:pic>
        <p:nvPicPr>
          <p:cNvPr id="16" name="Grafik 15" descr="Trauriges Gesicht mit einfarbiger Füllung">
            <a:extLst>
              <a:ext uri="{FF2B5EF4-FFF2-40B4-BE49-F238E27FC236}">
                <a16:creationId xmlns:a16="http://schemas.microsoft.com/office/drawing/2014/main" xmlns="" id="{1AE80E34-6B17-4999-825C-6677CCDA8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200" y="4034240"/>
            <a:ext cx="396000" cy="396000"/>
          </a:xfrm>
          <a:prstGeom prst="rect">
            <a:avLst/>
          </a:prstGeom>
        </p:spPr>
      </p:pic>
      <p:pic>
        <p:nvPicPr>
          <p:cNvPr id="17" name="Grafik 16" descr="Trauriges Gesicht mit einfarbiger Füllung">
            <a:extLst>
              <a:ext uri="{FF2B5EF4-FFF2-40B4-BE49-F238E27FC236}">
                <a16:creationId xmlns:a16="http://schemas.microsoft.com/office/drawing/2014/main" xmlns="" id="{C8C7B912-C76D-439D-A089-8112D1F8C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200" y="4824946"/>
            <a:ext cx="396000" cy="396000"/>
          </a:xfrm>
          <a:prstGeom prst="rect">
            <a:avLst/>
          </a:prstGeom>
        </p:spPr>
      </p:pic>
      <p:pic>
        <p:nvPicPr>
          <p:cNvPr id="18" name="Grafik 17" descr="Lachendes Gesicht mit einfarbiger Füllung">
            <a:extLst>
              <a:ext uri="{FF2B5EF4-FFF2-40B4-BE49-F238E27FC236}">
                <a16:creationId xmlns:a16="http://schemas.microsoft.com/office/drawing/2014/main" xmlns="" id="{F9847F53-3662-40C1-8319-A0038AE12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5575" y="1980972"/>
            <a:ext cx="396000" cy="396000"/>
          </a:xfrm>
          <a:prstGeom prst="rect">
            <a:avLst/>
          </a:prstGeom>
        </p:spPr>
      </p:pic>
      <p:pic>
        <p:nvPicPr>
          <p:cNvPr id="19" name="Grafik 18" descr="Lachendes Gesicht mit einfarbiger Füllung">
            <a:extLst>
              <a:ext uri="{FF2B5EF4-FFF2-40B4-BE49-F238E27FC236}">
                <a16:creationId xmlns:a16="http://schemas.microsoft.com/office/drawing/2014/main" xmlns="" id="{18221840-DF96-4D27-8AC5-93912A7EB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5575" y="2422790"/>
            <a:ext cx="396000" cy="396000"/>
          </a:xfrm>
          <a:prstGeom prst="rect">
            <a:avLst/>
          </a:prstGeom>
        </p:spPr>
      </p:pic>
      <p:pic>
        <p:nvPicPr>
          <p:cNvPr id="20" name="Grafik 19" descr="Lachendes Gesicht mit einfarbiger Füllung">
            <a:extLst>
              <a:ext uri="{FF2B5EF4-FFF2-40B4-BE49-F238E27FC236}">
                <a16:creationId xmlns:a16="http://schemas.microsoft.com/office/drawing/2014/main" xmlns="" id="{BA739E06-46B4-4753-9F79-190BC9841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15575" y="3224834"/>
            <a:ext cx="396000" cy="396000"/>
          </a:xfrm>
          <a:prstGeom prst="rect">
            <a:avLst/>
          </a:prstGeom>
        </p:spPr>
      </p:pic>
      <p:pic>
        <p:nvPicPr>
          <p:cNvPr id="21" name="Grafik 20" descr="Trauriges Gesicht mit einfarbiger Füllung">
            <a:extLst>
              <a:ext uri="{FF2B5EF4-FFF2-40B4-BE49-F238E27FC236}">
                <a16:creationId xmlns:a16="http://schemas.microsoft.com/office/drawing/2014/main" xmlns="" id="{C3EDBE82-EC17-4BD0-BD1D-2C801C3FA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15575" y="3646414"/>
            <a:ext cx="396000" cy="396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81B59475-CA3C-4596-BD8E-8537B17416E5}"/>
              </a:ext>
            </a:extLst>
          </p:cNvPr>
          <p:cNvSpPr/>
          <p:nvPr/>
        </p:nvSpPr>
        <p:spPr>
          <a:xfrm>
            <a:off x="457200" y="5569403"/>
            <a:ext cx="8296713" cy="778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bg1"/>
                </a:solidFill>
              </a:rPr>
              <a:t>Empfehlung: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</a:rPr>
              <a:t>Bei notwendiger Wohnungsöffnung: </a:t>
            </a:r>
            <a:r>
              <a:rPr lang="de-DE" sz="1200" dirty="0" err="1">
                <a:solidFill>
                  <a:schemeClr val="bg1"/>
                </a:solidFill>
              </a:rPr>
              <a:t>Halligan</a:t>
            </a:r>
            <a:r>
              <a:rPr lang="de-DE" sz="1200" dirty="0">
                <a:solidFill>
                  <a:schemeClr val="bg1"/>
                </a:solidFill>
              </a:rPr>
              <a:t> + Spalthammer verwenden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</a:rPr>
              <a:t>Bei Vorgehen in verrauchten Bereich auf Feuerwehraxt zurückgreifen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</a:rPr>
              <a:t>Ggf. </a:t>
            </a:r>
            <a:r>
              <a:rPr lang="de-DE" sz="1200" dirty="0" err="1">
                <a:solidFill>
                  <a:schemeClr val="bg1"/>
                </a:solidFill>
              </a:rPr>
              <a:t>Halligan</a:t>
            </a:r>
            <a:r>
              <a:rPr lang="de-DE" sz="1200" dirty="0">
                <a:solidFill>
                  <a:schemeClr val="bg1"/>
                </a:solidFill>
              </a:rPr>
              <a:t> + Spalthammer an der Rauchgrenze bereitstellen und bei Bedarf holen</a:t>
            </a:r>
          </a:p>
        </p:txBody>
      </p:sp>
    </p:spTree>
    <p:extLst>
      <p:ext uri="{BB962C8B-B14F-4D97-AF65-F5344CB8AC3E}">
        <p14:creationId xmlns:p14="http://schemas.microsoft.com/office/powerpoint/2010/main" val="29598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D7FD62AB-D551-4B68-B7D3-C800D88F8720}"/>
              </a:ext>
            </a:extLst>
          </p:cNvPr>
          <p:cNvSpPr/>
          <p:nvPr/>
        </p:nvSpPr>
        <p:spPr>
          <a:xfrm>
            <a:off x="457200" y="1604633"/>
            <a:ext cx="4038583" cy="18910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Ausrüstungsverteilung 2er-Trupp</a:t>
            </a:r>
          </a:p>
        </p:txBody>
      </p:sp>
      <p:pic>
        <p:nvPicPr>
          <p:cNvPr id="13" name="Picture 10" descr="C:\Users\SimonObermeier\Downloads\IMG_20201009_164011.jpg">
            <a:extLst>
              <a:ext uri="{FF2B5EF4-FFF2-40B4-BE49-F238E27FC236}">
                <a16:creationId xmlns:a16="http://schemas.microsoft.com/office/drawing/2014/main" xmlns="" id="{9827EEA9-FCF3-4EBA-8FF1-6F511523A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67" b="73600" l="13000" r="85500">
                        <a14:backgroundMark x1="77900" y1="53900" x2="81425" y2="53300"/>
                        <a14:backgroundMark x1="71225" y1="54200" x2="64325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34486" r="11389" b="24595"/>
          <a:stretch/>
        </p:blipFill>
        <p:spPr bwMode="auto">
          <a:xfrm rot="5400000">
            <a:off x="1517577" y="2198070"/>
            <a:ext cx="1924566" cy="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imonObermeier\Downloads\Fotos\Fotos\IMG_20201009_145044.jpg">
            <a:extLst>
              <a:ext uri="{FF2B5EF4-FFF2-40B4-BE49-F238E27FC236}">
                <a16:creationId xmlns:a16="http://schemas.microsoft.com/office/drawing/2014/main" xmlns="" id="{2B13152B-F94A-4EE0-B753-67B2C350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67" b="95700" l="17900" r="87300">
                        <a14:foregroundMark x1="26800" y1="60800" x2="43000" y2="63333"/>
                        <a14:backgroundMark x1="27000" y1="61467" x2="43300" y2="63200"/>
                        <a14:backgroundMark x1="46500" y1="80400" x2="55900" y2="72133"/>
                        <a14:backgroundMark x1="60700" y1="73733" x2="7040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32240" r="12800" b="19725"/>
          <a:stretch/>
        </p:blipFill>
        <p:spPr bwMode="auto">
          <a:xfrm>
            <a:off x="1063305" y="3111297"/>
            <a:ext cx="473932" cy="2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imonObermeier\Downloads\Fotos\Fotos\IMG_20201009_145005.jpg">
            <a:extLst>
              <a:ext uri="{FF2B5EF4-FFF2-40B4-BE49-F238E27FC236}">
                <a16:creationId xmlns:a16="http://schemas.microsoft.com/office/drawing/2014/main" xmlns="" id="{74D910C7-198A-41C5-8C20-3242874EB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675" y1="33833" x2="572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0" t="21360" r="38000" b="35440"/>
          <a:stretch/>
        </p:blipFill>
        <p:spPr bwMode="auto">
          <a:xfrm>
            <a:off x="1063305" y="2669303"/>
            <a:ext cx="337347" cy="4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4827C436-4ACD-49E0-AE2A-76EAA557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8" b="97203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2" y="1652557"/>
            <a:ext cx="295914" cy="3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C:\Users\SimonObermeier\Downloads\Fotos\Fotos\IMG_20201009_144843.jpg">
            <a:extLst>
              <a:ext uri="{FF2B5EF4-FFF2-40B4-BE49-F238E27FC236}">
                <a16:creationId xmlns:a16="http://schemas.microsoft.com/office/drawing/2014/main" xmlns="" id="{028CB5A3-CD67-4581-BC5D-2AEE4221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867" b="80133" l="10000" r="84700">
                        <a14:foregroundMark x1="70300" y1="53200" x2="69100" y2="56800"/>
                        <a14:foregroundMark x1="73500" y1="30400" x2="75800" y2="44667"/>
                        <a14:foregroundMark x1="69800" y1="29467" x2="73300" y2="28400"/>
                        <a14:foregroundMark x1="54400" y1="31200" x2="56800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5520" r="15441" b="19440"/>
          <a:stretch/>
        </p:blipFill>
        <p:spPr bwMode="auto">
          <a:xfrm rot="16200000">
            <a:off x="924723" y="2169205"/>
            <a:ext cx="620294" cy="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BDDE2747-1C39-48A6-B511-763CDB8F14A5}"/>
              </a:ext>
            </a:extLst>
          </p:cNvPr>
          <p:cNvSpPr txBox="1"/>
          <p:nvPr/>
        </p:nvSpPr>
        <p:spPr>
          <a:xfrm>
            <a:off x="3275296" y="1811493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75kg</a:t>
            </a:r>
          </a:p>
          <a:p>
            <a:pPr algn="ctr"/>
            <a:r>
              <a:rPr lang="de-DE" b="1" dirty="0"/>
              <a:t>+</a:t>
            </a:r>
          </a:p>
          <a:p>
            <a:pPr algn="ctr"/>
            <a:r>
              <a:rPr lang="de-DE" b="1" dirty="0"/>
              <a:t>25,7kg</a:t>
            </a:r>
          </a:p>
          <a:p>
            <a:pPr algn="ctr"/>
            <a:r>
              <a:rPr lang="de-DE" b="1" dirty="0"/>
              <a:t>=</a:t>
            </a:r>
          </a:p>
          <a:p>
            <a:pPr algn="ctr"/>
            <a:r>
              <a:rPr lang="de-DE" b="1" dirty="0"/>
              <a:t>100,7kg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DEE8FD4D-518E-416B-9693-5F117ED8F435}"/>
              </a:ext>
            </a:extLst>
          </p:cNvPr>
          <p:cNvSpPr/>
          <p:nvPr/>
        </p:nvSpPr>
        <p:spPr>
          <a:xfrm>
            <a:off x="457200" y="3493589"/>
            <a:ext cx="4038583" cy="8968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60DB6F6A-899E-42FE-ABFD-87DAB71285AF}"/>
              </a:ext>
            </a:extLst>
          </p:cNvPr>
          <p:cNvSpPr/>
          <p:nvPr/>
        </p:nvSpPr>
        <p:spPr>
          <a:xfrm>
            <a:off x="457199" y="4382774"/>
            <a:ext cx="4038584" cy="896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Insgesamt </a:t>
            </a:r>
            <a:r>
              <a:rPr lang="de-DE" sz="1600" b="1" dirty="0">
                <a:solidFill>
                  <a:schemeClr val="tx1"/>
                </a:solidFill>
              </a:rPr>
              <a:t>106,7kg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37,7kg</a:t>
            </a:r>
            <a:r>
              <a:rPr lang="de-DE" sz="1600" dirty="0">
                <a:solidFill>
                  <a:schemeClr val="tx1"/>
                </a:solidFill>
              </a:rPr>
              <a:t> oder </a:t>
            </a:r>
            <a:r>
              <a:rPr lang="de-DE" sz="1600" b="1" dirty="0">
                <a:solidFill>
                  <a:schemeClr val="tx1"/>
                </a:solidFill>
              </a:rPr>
              <a:t>42% </a:t>
            </a:r>
            <a:r>
              <a:rPr lang="de-DE" sz="1600" dirty="0">
                <a:solidFill>
                  <a:schemeClr val="tx1"/>
                </a:solidFill>
              </a:rPr>
              <a:t>Körpergewicht zusätzlich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CFEBBFF2-0ED7-4979-938F-079DF4CF5A44}"/>
              </a:ext>
            </a:extLst>
          </p:cNvPr>
          <p:cNvSpPr/>
          <p:nvPr/>
        </p:nvSpPr>
        <p:spPr>
          <a:xfrm>
            <a:off x="457199" y="5390171"/>
            <a:ext cx="8225810" cy="10553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Gesamtmasse Trupp</a:t>
            </a:r>
            <a:r>
              <a:rPr lang="de-DE" sz="1600" b="1" dirty="0">
                <a:solidFill>
                  <a:schemeClr val="tx1"/>
                </a:solidFill>
              </a:rPr>
              <a:t>: 240,2kg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90,2kg </a:t>
            </a:r>
            <a:r>
              <a:rPr lang="de-DE" sz="1600" dirty="0">
                <a:solidFill>
                  <a:schemeClr val="tx1"/>
                </a:solidFill>
              </a:rPr>
              <a:t>PSA und Ausrüstung werden mitgenommen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Im Schnitt: </a:t>
            </a:r>
            <a:r>
              <a:rPr lang="de-DE" sz="1600" b="1" dirty="0">
                <a:solidFill>
                  <a:schemeClr val="tx1"/>
                </a:solidFill>
              </a:rPr>
              <a:t>48,1kg</a:t>
            </a:r>
            <a:r>
              <a:rPr lang="de-DE" sz="1600" dirty="0">
                <a:solidFill>
                  <a:schemeClr val="tx1"/>
                </a:solidFill>
              </a:rPr>
              <a:t> Masse/</a:t>
            </a:r>
            <a:r>
              <a:rPr lang="de-DE" sz="1600" dirty="0" err="1">
                <a:solidFill>
                  <a:schemeClr val="tx1"/>
                </a:solidFill>
              </a:rPr>
              <a:t>Truppmitglied</a:t>
            </a:r>
            <a:r>
              <a:rPr lang="de-DE" sz="1600" dirty="0">
                <a:solidFill>
                  <a:schemeClr val="tx1"/>
                </a:solidFill>
              </a:rPr>
              <a:t> zusätzlich (entspricht </a:t>
            </a:r>
            <a:r>
              <a:rPr lang="de-DE" sz="1600" b="1" dirty="0">
                <a:solidFill>
                  <a:schemeClr val="tx1"/>
                </a:solidFill>
              </a:rPr>
              <a:t>64%</a:t>
            </a:r>
            <a:r>
              <a:rPr lang="de-DE" sz="1600" dirty="0">
                <a:solidFill>
                  <a:schemeClr val="tx1"/>
                </a:solidFill>
              </a:rPr>
              <a:t> Körpergewicht)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xmlns="" id="{166B8AAD-E600-4C11-8FEF-21B235A1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1" b="99499" l="3306" r="97521">
                        <a14:foregroundMark x1="38017" y1="47118" x2="38017" y2="47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3" y="3584474"/>
            <a:ext cx="221116" cy="7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 descr="C:\Users\SimonObermeier\Downloads\Fotos\Fotos\IMG_20201009_145053.jpg">
            <a:extLst>
              <a:ext uri="{FF2B5EF4-FFF2-40B4-BE49-F238E27FC236}">
                <a16:creationId xmlns:a16="http://schemas.microsoft.com/office/drawing/2014/main" xmlns="" id="{E92885E2-611C-42FF-94D4-F20DBE165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500" b="71600" l="9100" r="81700">
                        <a14:backgroundMark x1="10550" y1="32100" x2="74000" y2="53400"/>
                        <a14:backgroundMark x1="74075" y1="54000" x2="6567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5200" r="17120" b="27760"/>
          <a:stretch/>
        </p:blipFill>
        <p:spPr bwMode="auto">
          <a:xfrm rot="1591433">
            <a:off x="462375" y="3699747"/>
            <a:ext cx="1048047" cy="4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SimonObermeier\Downloads\Fotos\Fotos\IMG_20201009_144944.jpg">
            <a:extLst>
              <a:ext uri="{FF2B5EF4-FFF2-40B4-BE49-F238E27FC236}">
                <a16:creationId xmlns:a16="http://schemas.microsoft.com/office/drawing/2014/main" xmlns="" id="{5B1E49C0-1E73-480B-957C-D96EC3A29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067" b="73200" l="22875" r="61400">
                        <a14:foregroundMark x1="31900" y1="65200" x2="27200" y2="70133"/>
                        <a14:foregroundMark x1="33700" y1="59733" x2="40000" y2="52800"/>
                        <a14:foregroundMark x1="36600" y1="59733" x2="34300" y2="62400"/>
                        <a14:foregroundMark x1="31700" y1="65600" x2="31800" y2="62800"/>
                        <a14:foregroundMark x1="59400" y1="21867" x2="59500" y2="31467"/>
                        <a14:foregroundMark x1="53800" y1="57600" x2="53800" y2="59333"/>
                        <a14:backgroundMark x1="42700" y1="54933" x2="35800" y2="6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0" t="12720" r="38000" b="25200"/>
          <a:stretch/>
        </p:blipFill>
        <p:spPr bwMode="auto">
          <a:xfrm>
            <a:off x="2517376" y="3661375"/>
            <a:ext cx="505389" cy="5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xmlns="" id="{2A4644B8-97C6-432A-AC1B-A771A20A9A01}"/>
              </a:ext>
            </a:extLst>
          </p:cNvPr>
          <p:cNvSpPr txBox="1"/>
          <p:nvPr/>
        </p:nvSpPr>
        <p:spPr>
          <a:xfrm>
            <a:off x="3275856" y="37263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6,0kg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49E9045-47E1-453B-A31F-DBFC3140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FB49-D350-4542-A6FB-D25F1A8AB423}" type="datetime1">
              <a:rPr lang="de-DE" smtClean="0"/>
              <a:t>04.06.2021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4C67725-D2BB-46A9-A3D0-45F5FB62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7D0B724-7032-42C3-A380-27F2E1AA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5</a:t>
            </a:fld>
            <a:endParaRPr lang="de-DE"/>
          </a:p>
        </p:txBody>
      </p:sp>
      <p:pic>
        <p:nvPicPr>
          <p:cNvPr id="3074" name="Picture 2" descr="Dräger 5520 Parat Brand-Fluchthaube in Einer Nylon-Tasche | Effektive  Rettungshaube zum Schutz vor Brandgasen, Kohlenmonoxid (CO): Amazon.de:  Baumarkt">
            <a:extLst>
              <a:ext uri="{FF2B5EF4-FFF2-40B4-BE49-F238E27FC236}">
                <a16:creationId xmlns:a16="http://schemas.microsoft.com/office/drawing/2014/main" xmlns="" id="{64A41A24-3B9D-4A8B-9DD5-4A3860AE7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296" b="97465" l="1070" r="89840">
                        <a14:foregroundMark x1="50802" y1="89859" x2="64439" y2="93803"/>
                        <a14:foregroundMark x1="64439" y1="93803" x2="68449" y2="91268"/>
                        <a14:foregroundMark x1="49465" y1="92113" x2="37166" y2="97465"/>
                        <a14:foregroundMark x1="37166" y1="97465" x2="22995" y2="97746"/>
                        <a14:foregroundMark x1="22995" y1="97746" x2="15241" y2="93803"/>
                        <a14:foregroundMark x1="9091" y1="87042" x2="9091" y2="87042"/>
                        <a14:foregroundMark x1="9091" y1="17746" x2="2674" y2="30704"/>
                        <a14:foregroundMark x1="2674" y1="30704" x2="1070" y2="61690"/>
                        <a14:foregroundMark x1="1070" y1="61690" x2="775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" r="17828"/>
          <a:stretch/>
        </p:blipFill>
        <p:spPr bwMode="auto">
          <a:xfrm>
            <a:off x="1413435" y="3514848"/>
            <a:ext cx="445656" cy="4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rePAX® Kennzeichnungsholster Nürnberg für Türkennzeichnung -  Meier-Medizintechnik">
            <a:extLst>
              <a:ext uri="{FF2B5EF4-FFF2-40B4-BE49-F238E27FC236}">
                <a16:creationId xmlns:a16="http://schemas.microsoft.com/office/drawing/2014/main" xmlns="" id="{3EC58214-8F79-4944-A035-5561D3740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91" b="98182" l="10000" r="90000">
                        <a14:foregroundMark x1="32935" y1="90114" x2="34130" y2="97273"/>
                        <a14:foregroundMark x1="34130" y1="97273" x2="41304" y2="97955"/>
                        <a14:foregroundMark x1="41304" y1="97955" x2="63043" y2="93523"/>
                        <a14:foregroundMark x1="63043" y1="93523" x2="65978" y2="90682"/>
                        <a14:foregroundMark x1="33370" y1="97386" x2="40435" y2="98409"/>
                        <a14:foregroundMark x1="40435" y1="98409" x2="47609" y2="96591"/>
                        <a14:foregroundMark x1="39565" y1="27273" x2="41196" y2="2841"/>
                        <a14:foregroundMark x1="41196" y1="2841" x2="54022" y2="26136"/>
                        <a14:foregroundMark x1="64022" y1="5568" x2="64565" y2="1591"/>
                        <a14:foregroundMark x1="50326" y1="78636" x2="51087" y2="78182"/>
                        <a14:foregroundMark x1="48152" y1="80000" x2="51413" y2="8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836"/>
          <a:stretch/>
        </p:blipFill>
        <p:spPr bwMode="auto">
          <a:xfrm>
            <a:off x="1948564" y="3626786"/>
            <a:ext cx="272164" cy="6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C0196B88-35D7-4EB1-88BF-FEEDF1CEB786}"/>
              </a:ext>
            </a:extLst>
          </p:cNvPr>
          <p:cNvSpPr/>
          <p:nvPr/>
        </p:nvSpPr>
        <p:spPr>
          <a:xfrm>
            <a:off x="4598536" y="1604633"/>
            <a:ext cx="4042800" cy="18910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68960E7A-C29E-4553-9FD2-8E92A8FDE203}"/>
              </a:ext>
            </a:extLst>
          </p:cNvPr>
          <p:cNvSpPr/>
          <p:nvPr/>
        </p:nvSpPr>
        <p:spPr>
          <a:xfrm>
            <a:off x="4599327" y="1604633"/>
            <a:ext cx="4042800" cy="367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xmlns="" id="{9EA654E6-1655-4277-8A62-4569B0DC9D8D}"/>
              </a:ext>
            </a:extLst>
          </p:cNvPr>
          <p:cNvSpPr/>
          <p:nvPr/>
        </p:nvSpPr>
        <p:spPr>
          <a:xfrm>
            <a:off x="4598536" y="3493589"/>
            <a:ext cx="4042800" cy="8968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xmlns="" id="{8EDDBCED-5E06-4647-BCF0-69B7CA5164C7}"/>
              </a:ext>
            </a:extLst>
          </p:cNvPr>
          <p:cNvSpPr/>
          <p:nvPr/>
        </p:nvSpPr>
        <p:spPr>
          <a:xfrm>
            <a:off x="4598534" y="4382774"/>
            <a:ext cx="4042799" cy="896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Insgesamt </a:t>
            </a:r>
            <a:r>
              <a:rPr lang="de-DE" sz="1600" b="1" dirty="0">
                <a:solidFill>
                  <a:schemeClr val="tx1"/>
                </a:solidFill>
              </a:rPr>
              <a:t>133,5kg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58,5kg</a:t>
            </a:r>
            <a:r>
              <a:rPr lang="de-DE" sz="1600" dirty="0">
                <a:solidFill>
                  <a:schemeClr val="tx1"/>
                </a:solidFill>
              </a:rPr>
              <a:t> oder </a:t>
            </a:r>
            <a:r>
              <a:rPr lang="de-DE" sz="1600" b="1" dirty="0">
                <a:solidFill>
                  <a:schemeClr val="tx1"/>
                </a:solidFill>
              </a:rPr>
              <a:t>78% </a:t>
            </a:r>
            <a:r>
              <a:rPr lang="de-DE" sz="1600" dirty="0">
                <a:solidFill>
                  <a:schemeClr val="tx1"/>
                </a:solidFill>
              </a:rPr>
              <a:t>Körpergewicht zusätzlich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xmlns="" id="{3FB1E90E-26CD-4BAC-8EFA-926630BBCCAA}"/>
              </a:ext>
            </a:extLst>
          </p:cNvPr>
          <p:cNvSpPr txBox="1"/>
          <p:nvPr/>
        </p:nvSpPr>
        <p:spPr>
          <a:xfrm>
            <a:off x="7420854" y="361883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32,8kg</a:t>
            </a:r>
          </a:p>
          <a:p>
            <a:pPr algn="ctr"/>
            <a:r>
              <a:rPr lang="de-DE" b="1" dirty="0"/>
              <a:t>(11,2kg)</a:t>
            </a:r>
          </a:p>
        </p:txBody>
      </p:sp>
      <p:pic>
        <p:nvPicPr>
          <p:cNvPr id="77" name="Picture 10" descr="C:\Users\SimonObermeier\Downloads\IMG_20201009_164011.jpg">
            <a:extLst>
              <a:ext uri="{FF2B5EF4-FFF2-40B4-BE49-F238E27FC236}">
                <a16:creationId xmlns:a16="http://schemas.microsoft.com/office/drawing/2014/main" xmlns="" id="{95530C81-7033-4526-9054-E72BF3E5D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67" b="73600" l="13000" r="85500">
                        <a14:backgroundMark x1="77900" y1="53900" x2="81425" y2="53300"/>
                        <a14:backgroundMark x1="71225" y1="54200" x2="64325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34486" r="11389" b="24595"/>
          <a:stretch/>
        </p:blipFill>
        <p:spPr bwMode="auto">
          <a:xfrm rot="5400000">
            <a:off x="5663135" y="2198069"/>
            <a:ext cx="1924566" cy="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SimonObermeier\Downloads\Fotos\Fotos\IMG_20201009_145044.jpg">
            <a:extLst>
              <a:ext uri="{FF2B5EF4-FFF2-40B4-BE49-F238E27FC236}">
                <a16:creationId xmlns:a16="http://schemas.microsoft.com/office/drawing/2014/main" xmlns="" id="{C0DCBA78-D30B-4193-9532-89466DC6F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67" b="95700" l="17900" r="87300">
                        <a14:foregroundMark x1="26800" y1="60800" x2="43000" y2="63333"/>
                        <a14:backgroundMark x1="27000" y1="61467" x2="43300" y2="63200"/>
                        <a14:backgroundMark x1="46500" y1="80400" x2="55900" y2="72133"/>
                        <a14:backgroundMark x1="60700" y1="73733" x2="7040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32240" r="12800" b="19725"/>
          <a:stretch/>
        </p:blipFill>
        <p:spPr bwMode="auto">
          <a:xfrm>
            <a:off x="5208863" y="3111296"/>
            <a:ext cx="473932" cy="2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SimonObermeier\Downloads\Fotos\Fotos\IMG_20201009_145005.jpg">
            <a:extLst>
              <a:ext uri="{FF2B5EF4-FFF2-40B4-BE49-F238E27FC236}">
                <a16:creationId xmlns:a16="http://schemas.microsoft.com/office/drawing/2014/main" xmlns="" id="{3947C66A-7B43-4883-9413-B6D527296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675" y1="33833" x2="572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0" t="21360" r="38000" b="35440"/>
          <a:stretch/>
        </p:blipFill>
        <p:spPr bwMode="auto">
          <a:xfrm>
            <a:off x="5208863" y="2669302"/>
            <a:ext cx="337347" cy="4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>
            <a:extLst>
              <a:ext uri="{FF2B5EF4-FFF2-40B4-BE49-F238E27FC236}">
                <a16:creationId xmlns:a16="http://schemas.microsoft.com/office/drawing/2014/main" xmlns="" id="{5AC0EE40-AB52-4BE2-BA9A-41B72AD2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8" b="97203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60" y="1652556"/>
            <a:ext cx="295914" cy="3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 descr="C:\Users\SimonObermeier\Downloads\Fotos\Fotos\IMG_20201009_144843.jpg">
            <a:extLst>
              <a:ext uri="{FF2B5EF4-FFF2-40B4-BE49-F238E27FC236}">
                <a16:creationId xmlns:a16="http://schemas.microsoft.com/office/drawing/2014/main" xmlns="" id="{33B84FCC-8AC2-4FCE-8532-806DAE742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867" b="80133" l="10000" r="84700">
                        <a14:foregroundMark x1="70300" y1="53200" x2="69100" y2="56800"/>
                        <a14:foregroundMark x1="73500" y1="30400" x2="75800" y2="44667"/>
                        <a14:foregroundMark x1="69800" y1="29467" x2="73300" y2="28400"/>
                        <a14:foregroundMark x1="54400" y1="31200" x2="56800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5520" r="15441" b="19440"/>
          <a:stretch/>
        </p:blipFill>
        <p:spPr bwMode="auto">
          <a:xfrm rot="16200000">
            <a:off x="5070281" y="2169204"/>
            <a:ext cx="620294" cy="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feld 81">
            <a:extLst>
              <a:ext uri="{FF2B5EF4-FFF2-40B4-BE49-F238E27FC236}">
                <a16:creationId xmlns:a16="http://schemas.microsoft.com/office/drawing/2014/main" xmlns="" id="{F30B8248-C3E0-4CE4-97FC-804609AE032F}"/>
              </a:ext>
            </a:extLst>
          </p:cNvPr>
          <p:cNvSpPr txBox="1"/>
          <p:nvPr/>
        </p:nvSpPr>
        <p:spPr>
          <a:xfrm>
            <a:off x="7420854" y="1811492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75kg</a:t>
            </a:r>
          </a:p>
          <a:p>
            <a:pPr algn="ctr"/>
            <a:r>
              <a:rPr lang="de-DE" b="1" dirty="0"/>
              <a:t>+</a:t>
            </a:r>
          </a:p>
          <a:p>
            <a:pPr algn="ctr"/>
            <a:r>
              <a:rPr lang="de-DE" b="1" dirty="0"/>
              <a:t>25,7kg</a:t>
            </a:r>
          </a:p>
          <a:p>
            <a:pPr algn="ctr"/>
            <a:r>
              <a:rPr lang="de-DE" b="1" dirty="0"/>
              <a:t>=</a:t>
            </a:r>
          </a:p>
          <a:p>
            <a:pPr algn="ctr"/>
            <a:r>
              <a:rPr lang="de-DE" b="1" dirty="0"/>
              <a:t>100,7kg</a:t>
            </a:r>
          </a:p>
        </p:txBody>
      </p:sp>
      <p:pic>
        <p:nvPicPr>
          <p:cNvPr id="62" name="Picture 9" descr="C:\Users\SimonObermeier\Downloads\Fotos\Fotos\IMG_20201009_145117.jpg">
            <a:extLst>
              <a:ext uri="{FF2B5EF4-FFF2-40B4-BE49-F238E27FC236}">
                <a16:creationId xmlns:a16="http://schemas.microsoft.com/office/drawing/2014/main" xmlns="" id="{B331E518-5071-4705-8523-FC8B3013C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7267" l="4875" r="92250">
                        <a14:foregroundMark x1="45300" y1="74667" x2="54500" y2="78133"/>
                        <a14:foregroundMark x1="10200" y1="17333" x2="18600" y2="12400"/>
                        <a14:backgroundMark x1="71200" y1="85333" x2="14200" y2="63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0480" r="6720" b="11240"/>
          <a:stretch/>
        </p:blipFill>
        <p:spPr bwMode="auto">
          <a:xfrm>
            <a:off x="4903150" y="3691133"/>
            <a:ext cx="752043" cy="4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SimonObermeier\Downloads\Fotos\Fotos\IMG_20201009_145015.jpg">
            <a:extLst>
              <a:ext uri="{FF2B5EF4-FFF2-40B4-BE49-F238E27FC236}">
                <a16:creationId xmlns:a16="http://schemas.microsoft.com/office/drawing/2014/main" xmlns="" id="{DB5A980E-DE43-44F2-8706-3D4B81FE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2967" b="80233" l="15575" r="76025">
                        <a14:foregroundMark x1="63050" y1="44800" x2="68150" y2="61500"/>
                        <a14:foregroundMark x1="40025" y1="29700" x2="41300" y2="24500"/>
                        <a14:foregroundMark x1="39950" y1="26600" x2="39500" y2="28100"/>
                        <a14:foregroundMark x1="41525" y1="24800" x2="44375" y2="25000"/>
                        <a14:foregroundMark x1="44600" y1="25400" x2="45725" y2="26800"/>
                        <a14:foregroundMark x1="45725" y1="27000" x2="46100" y2="2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22640" r="23600" b="21040"/>
          <a:stretch/>
        </p:blipFill>
        <p:spPr bwMode="auto">
          <a:xfrm>
            <a:off x="6019800" y="3666726"/>
            <a:ext cx="630181" cy="4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xmlns="" id="{4DAEBDE8-72C8-43E4-B7FC-FB312AA1E5B3}"/>
              </a:ext>
            </a:extLst>
          </p:cNvPr>
          <p:cNvSpPr/>
          <p:nvPr/>
        </p:nvSpPr>
        <p:spPr>
          <a:xfrm>
            <a:off x="457200" y="1648658"/>
            <a:ext cx="8229600" cy="2036683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ED5F42-58E1-4750-9710-85532E72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Aufgaben 3er-Trupp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71C25C3-9217-4671-95FA-81B2B432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42FE-2AFD-42D8-9A9F-B5DB64A6E745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5BA9D4-1911-4814-A9B2-6E72B00D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4BAD4D5-2A83-438F-A58A-20E8CC24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6</a:t>
            </a:fld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F12267F6-BBC8-42D1-AD65-DBB204A20DF5}"/>
              </a:ext>
            </a:extLst>
          </p:cNvPr>
          <p:cNvSpPr/>
          <p:nvPr/>
        </p:nvSpPr>
        <p:spPr>
          <a:xfrm>
            <a:off x="708690" y="1920215"/>
            <a:ext cx="2417445" cy="1493567"/>
          </a:xfrm>
          <a:prstGeom prst="roundRect">
            <a:avLst>
              <a:gd name="adj" fmla="val 10000"/>
            </a:avLst>
          </a:prstGeom>
          <a:blipFill dpi="0" rotWithShape="1">
            <a:blip r:embed="rId2"/>
            <a:srcRect/>
            <a:stretch>
              <a:fillRect l="2347" t="-4232" r="2347" b="-4232"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: obere Ecken abgerundet 16">
            <a:extLst>
              <a:ext uri="{FF2B5EF4-FFF2-40B4-BE49-F238E27FC236}">
                <a16:creationId xmlns:a16="http://schemas.microsoft.com/office/drawing/2014/main" xmlns="" id="{014A538A-2DD8-46DD-879B-4DC2D89042FA}"/>
              </a:ext>
            </a:extLst>
          </p:cNvPr>
          <p:cNvSpPr/>
          <p:nvPr/>
        </p:nvSpPr>
        <p:spPr>
          <a:xfrm rot="10800000">
            <a:off x="704088" y="3685959"/>
            <a:ext cx="2417445" cy="2489279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xmlns="" id="{43DC1955-81EF-45E9-A946-ED759E2AFB39}"/>
              </a:ext>
            </a:extLst>
          </p:cNvPr>
          <p:cNvSpPr/>
          <p:nvPr/>
        </p:nvSpPr>
        <p:spPr>
          <a:xfrm>
            <a:off x="3371615" y="1920215"/>
            <a:ext cx="2417445" cy="1493567"/>
          </a:xfrm>
          <a:prstGeom prst="roundRect">
            <a:avLst>
              <a:gd name="adj" fmla="val 10000"/>
            </a:avLst>
          </a:prstGeom>
          <a:blipFill dpi="0" rotWithShape="1">
            <a:blip r:embed="rId3"/>
            <a:srcRect/>
            <a:stretch>
              <a:fillRect l="2347" t="-4232" r="2347" b="-4232"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xmlns="" id="{AD7D9885-BE7A-4CCA-9723-72E03AF22860}"/>
              </a:ext>
            </a:extLst>
          </p:cNvPr>
          <p:cNvSpPr/>
          <p:nvPr/>
        </p:nvSpPr>
        <p:spPr>
          <a:xfrm rot="10800000">
            <a:off x="3371615" y="3685549"/>
            <a:ext cx="2417445" cy="2489279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xmlns="" id="{FCCE9C8E-92DC-464E-9F4B-9A6F93617D70}"/>
              </a:ext>
            </a:extLst>
          </p:cNvPr>
          <p:cNvSpPr/>
          <p:nvPr/>
        </p:nvSpPr>
        <p:spPr>
          <a:xfrm>
            <a:off x="6017865" y="1939289"/>
            <a:ext cx="2417445" cy="1493567"/>
          </a:xfrm>
          <a:prstGeom prst="roundRect">
            <a:avLst>
              <a:gd name="adj" fmla="val 10000"/>
            </a:avLst>
          </a:prstGeom>
          <a:blipFill dpi="0" rotWithShape="1">
            <a:blip r:embed="rId4"/>
            <a:srcRect/>
            <a:stretch>
              <a:fillRect l="2347" t="-4232" r="2347" b="-4232"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hteck: obere Ecken abgerundet 12">
            <a:extLst>
              <a:ext uri="{FF2B5EF4-FFF2-40B4-BE49-F238E27FC236}">
                <a16:creationId xmlns:a16="http://schemas.microsoft.com/office/drawing/2014/main" xmlns="" id="{562F67D0-87CE-404A-A88E-5EBED27894D2}"/>
              </a:ext>
            </a:extLst>
          </p:cNvPr>
          <p:cNvSpPr/>
          <p:nvPr/>
        </p:nvSpPr>
        <p:spPr>
          <a:xfrm rot="10800000">
            <a:off x="6022467" y="3685549"/>
            <a:ext cx="2417445" cy="2489279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F40F5282-14F4-45B2-8457-E8210CFC3FC4}"/>
              </a:ext>
            </a:extLst>
          </p:cNvPr>
          <p:cNvSpPr txBox="1"/>
          <p:nvPr/>
        </p:nvSpPr>
        <p:spPr>
          <a:xfrm>
            <a:off x="704088" y="3685341"/>
            <a:ext cx="24174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/>
              <a:t>Truppmitglied</a:t>
            </a:r>
            <a:r>
              <a:rPr lang="de-DE" sz="2200" b="1" dirty="0"/>
              <a:t> 1 (ATF):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Funk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Absuche/Tür- </a:t>
            </a:r>
            <a:r>
              <a:rPr lang="de-DE" sz="2200" dirty="0" err="1"/>
              <a:t>kennzeichnung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Handhabung Brechwerkzeug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AC5C17B5-D960-4134-86F8-1F66CBF8968A}"/>
              </a:ext>
            </a:extLst>
          </p:cNvPr>
          <p:cNvSpPr txBox="1"/>
          <p:nvPr/>
        </p:nvSpPr>
        <p:spPr>
          <a:xfrm>
            <a:off x="3392845" y="3688599"/>
            <a:ext cx="24174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/>
              <a:t>Truppmitglied</a:t>
            </a:r>
            <a:r>
              <a:rPr lang="de-DE" sz="2200" b="1" dirty="0"/>
              <a:t> 2 (ME):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Koordinierung des Trupps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Bedienung WBK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CBE58F91-4B29-40C9-BAFB-7BC3782366AE}"/>
              </a:ext>
            </a:extLst>
          </p:cNvPr>
          <p:cNvSpPr txBox="1"/>
          <p:nvPr/>
        </p:nvSpPr>
        <p:spPr>
          <a:xfrm>
            <a:off x="6034598" y="3688958"/>
            <a:ext cx="24174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/>
              <a:t>Truppmitglied</a:t>
            </a:r>
            <a:r>
              <a:rPr lang="de-DE" sz="2200" b="1" dirty="0"/>
              <a:t> 3 (ATM):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Schlauchma</a:t>
            </a:r>
            <a:r>
              <a:rPr lang="de-DE" sz="2200" dirty="0"/>
              <a:t>- </a:t>
            </a:r>
            <a:r>
              <a:rPr lang="de-DE" sz="2200" dirty="0" err="1"/>
              <a:t>nagement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Löschwasser- </a:t>
            </a:r>
            <a:r>
              <a:rPr lang="de-DE" sz="2200" dirty="0" err="1"/>
              <a:t>abgabe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6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D7FD62AB-D551-4B68-B7D3-C800D88F8720}"/>
              </a:ext>
            </a:extLst>
          </p:cNvPr>
          <p:cNvSpPr/>
          <p:nvPr/>
        </p:nvSpPr>
        <p:spPr>
          <a:xfrm>
            <a:off x="457200" y="1604633"/>
            <a:ext cx="2663999" cy="18910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Ausrüstungsverteilung 3er-Trupp</a:t>
            </a:r>
          </a:p>
        </p:txBody>
      </p:sp>
      <p:sp>
        <p:nvSpPr>
          <p:cNvPr id="17" name="Rechteck 16"/>
          <p:cNvSpPr/>
          <p:nvPr/>
        </p:nvSpPr>
        <p:spPr>
          <a:xfrm>
            <a:off x="457991" y="1604633"/>
            <a:ext cx="2664000" cy="367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0" descr="C:\Users\SimonObermeier\Downloads\IMG_20201009_164011.jpg">
            <a:extLst>
              <a:ext uri="{FF2B5EF4-FFF2-40B4-BE49-F238E27FC236}">
                <a16:creationId xmlns:a16="http://schemas.microsoft.com/office/drawing/2014/main" xmlns="" id="{9827EEA9-FCF3-4EBA-8FF1-6F511523A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67" b="73600" l="13000" r="85500">
                        <a14:backgroundMark x1="77900" y1="53900" x2="81425" y2="53300"/>
                        <a14:backgroundMark x1="71225" y1="54200" x2="64325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34486" r="11389" b="24595"/>
          <a:stretch/>
        </p:blipFill>
        <p:spPr bwMode="auto">
          <a:xfrm rot="5400000">
            <a:off x="409536" y="2163140"/>
            <a:ext cx="1924566" cy="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imonObermeier\Downloads\Fotos\Fotos\IMG_20201009_145044.jpg">
            <a:extLst>
              <a:ext uri="{FF2B5EF4-FFF2-40B4-BE49-F238E27FC236}">
                <a16:creationId xmlns:a16="http://schemas.microsoft.com/office/drawing/2014/main" xmlns="" id="{2B13152B-F94A-4EE0-B753-67B2C350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67" b="95700" l="17900" r="87300">
                        <a14:foregroundMark x1="26800" y1="60800" x2="43000" y2="63333"/>
                        <a14:backgroundMark x1="27000" y1="61467" x2="43300" y2="63200"/>
                        <a14:backgroundMark x1="46500" y1="80400" x2="55900" y2="72133"/>
                        <a14:backgroundMark x1="60700" y1="73733" x2="7040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32240" r="12800" b="19725"/>
          <a:stretch/>
        </p:blipFill>
        <p:spPr bwMode="auto">
          <a:xfrm>
            <a:off x="550624" y="2995979"/>
            <a:ext cx="473932" cy="2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imonObermeier\Downloads\Fotos\Fotos\IMG_20201009_145005.jpg">
            <a:extLst>
              <a:ext uri="{FF2B5EF4-FFF2-40B4-BE49-F238E27FC236}">
                <a16:creationId xmlns:a16="http://schemas.microsoft.com/office/drawing/2014/main" xmlns="" id="{74D910C7-198A-41C5-8C20-3242874EB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675" y1="33833" x2="572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0" t="21360" r="38000" b="35440"/>
          <a:stretch/>
        </p:blipFill>
        <p:spPr bwMode="auto">
          <a:xfrm>
            <a:off x="561460" y="2587059"/>
            <a:ext cx="337347" cy="4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4827C436-4ACD-49E0-AE2A-76EAA557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8" b="97203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7" y="1621004"/>
            <a:ext cx="295914" cy="3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C:\Users\SimonObermeier\Downloads\Fotos\Fotos\IMG_20201009_144843.jpg">
            <a:extLst>
              <a:ext uri="{FF2B5EF4-FFF2-40B4-BE49-F238E27FC236}">
                <a16:creationId xmlns:a16="http://schemas.microsoft.com/office/drawing/2014/main" xmlns="" id="{028CB5A3-CD67-4581-BC5D-2AEE4221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867" b="80133" l="10000" r="84700">
                        <a14:foregroundMark x1="70300" y1="53200" x2="69100" y2="56800"/>
                        <a14:foregroundMark x1="73500" y1="30400" x2="75800" y2="44667"/>
                        <a14:foregroundMark x1="69800" y1="29467" x2="73300" y2="28400"/>
                        <a14:foregroundMark x1="54400" y1="31200" x2="56800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5520" r="15441" b="19440"/>
          <a:stretch/>
        </p:blipFill>
        <p:spPr bwMode="auto">
          <a:xfrm rot="16200000">
            <a:off x="412162" y="2115852"/>
            <a:ext cx="620294" cy="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BDDE2747-1C39-48A6-B511-763CDB8F14A5}"/>
              </a:ext>
            </a:extLst>
          </p:cNvPr>
          <p:cNvSpPr txBox="1"/>
          <p:nvPr/>
        </p:nvSpPr>
        <p:spPr>
          <a:xfrm>
            <a:off x="1981737" y="1811493"/>
            <a:ext cx="10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75kg</a:t>
            </a:r>
          </a:p>
          <a:p>
            <a:pPr algn="ctr"/>
            <a:r>
              <a:rPr lang="de-DE" b="1" dirty="0"/>
              <a:t>+</a:t>
            </a:r>
          </a:p>
          <a:p>
            <a:pPr algn="ctr"/>
            <a:r>
              <a:rPr lang="de-DE" b="1" dirty="0"/>
              <a:t>25,7kg</a:t>
            </a:r>
          </a:p>
          <a:p>
            <a:pPr algn="ctr"/>
            <a:r>
              <a:rPr lang="de-DE" b="1" dirty="0"/>
              <a:t>=</a:t>
            </a:r>
          </a:p>
          <a:p>
            <a:pPr algn="ctr"/>
            <a:r>
              <a:rPr lang="de-DE" b="1" dirty="0"/>
              <a:t>100,7kg</a:t>
            </a:r>
          </a:p>
          <a:p>
            <a:pPr algn="ctr"/>
            <a:endParaRPr lang="de-DE" b="1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DEE8FD4D-518E-416B-9693-5F117ED8F435}"/>
              </a:ext>
            </a:extLst>
          </p:cNvPr>
          <p:cNvSpPr/>
          <p:nvPr/>
        </p:nvSpPr>
        <p:spPr>
          <a:xfrm>
            <a:off x="457200" y="3493589"/>
            <a:ext cx="2664000" cy="8968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60DB6F6A-899E-42FE-ABFD-87DAB71285AF}"/>
              </a:ext>
            </a:extLst>
          </p:cNvPr>
          <p:cNvSpPr/>
          <p:nvPr/>
        </p:nvSpPr>
        <p:spPr>
          <a:xfrm>
            <a:off x="457199" y="4382774"/>
            <a:ext cx="2664000" cy="896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Insgesamt </a:t>
            </a:r>
            <a:r>
              <a:rPr lang="de-DE" sz="1600" b="1" dirty="0">
                <a:solidFill>
                  <a:schemeClr val="tx1"/>
                </a:solidFill>
              </a:rPr>
              <a:t>104,9kg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29,9kg</a:t>
            </a:r>
            <a:r>
              <a:rPr lang="de-DE" sz="1600" dirty="0">
                <a:solidFill>
                  <a:schemeClr val="tx1"/>
                </a:solidFill>
              </a:rPr>
              <a:t> oder </a:t>
            </a:r>
            <a:r>
              <a:rPr lang="de-DE" sz="1600" b="1" dirty="0">
                <a:solidFill>
                  <a:schemeClr val="tx1"/>
                </a:solidFill>
              </a:rPr>
              <a:t>40% </a:t>
            </a:r>
            <a:r>
              <a:rPr lang="de-DE" sz="1600" dirty="0">
                <a:solidFill>
                  <a:schemeClr val="tx1"/>
                </a:solidFill>
              </a:rPr>
              <a:t>Körpergewicht zusätzlich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ABC1F4AD-768F-4BE0-90C1-616899BFACE0}"/>
              </a:ext>
            </a:extLst>
          </p:cNvPr>
          <p:cNvSpPr/>
          <p:nvPr/>
        </p:nvSpPr>
        <p:spPr>
          <a:xfrm>
            <a:off x="6019010" y="1604633"/>
            <a:ext cx="2663999" cy="18910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9F2DD1A1-5E84-4A10-AE28-FABC64176282}"/>
              </a:ext>
            </a:extLst>
          </p:cNvPr>
          <p:cNvSpPr/>
          <p:nvPr/>
        </p:nvSpPr>
        <p:spPr>
          <a:xfrm>
            <a:off x="6019801" y="1604633"/>
            <a:ext cx="2664000" cy="367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Picture 10" descr="C:\Users\SimonObermeier\Downloads\IMG_20201009_164011.jpg">
            <a:extLst>
              <a:ext uri="{FF2B5EF4-FFF2-40B4-BE49-F238E27FC236}">
                <a16:creationId xmlns:a16="http://schemas.microsoft.com/office/drawing/2014/main" xmlns="" id="{A44A22D4-C27E-4254-BDEB-6CDE050AB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67" b="73600" l="13000" r="85500">
                        <a14:backgroundMark x1="77900" y1="53900" x2="81425" y2="53300"/>
                        <a14:backgroundMark x1="71225" y1="54200" x2="64325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34486" r="11389" b="24595"/>
          <a:stretch/>
        </p:blipFill>
        <p:spPr bwMode="auto">
          <a:xfrm rot="5400000">
            <a:off x="5971346" y="2163140"/>
            <a:ext cx="1924566" cy="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SimonObermeier\Downloads\Fotos\Fotos\IMG_20201009_145044.jpg">
            <a:extLst>
              <a:ext uri="{FF2B5EF4-FFF2-40B4-BE49-F238E27FC236}">
                <a16:creationId xmlns:a16="http://schemas.microsoft.com/office/drawing/2014/main" xmlns="" id="{C5536C65-C782-4F70-8116-EE4A2AFFE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67" b="95700" l="17900" r="87300">
                        <a14:foregroundMark x1="26800" y1="60800" x2="43000" y2="63333"/>
                        <a14:backgroundMark x1="27000" y1="61467" x2="43300" y2="63200"/>
                        <a14:backgroundMark x1="46500" y1="80400" x2="55900" y2="72133"/>
                        <a14:backgroundMark x1="60700" y1="73733" x2="7040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32240" r="12800" b="19725"/>
          <a:stretch/>
        </p:blipFill>
        <p:spPr bwMode="auto">
          <a:xfrm>
            <a:off x="6112434" y="2995979"/>
            <a:ext cx="473932" cy="2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SimonObermeier\Downloads\Fotos\Fotos\IMG_20201009_145005.jpg">
            <a:extLst>
              <a:ext uri="{FF2B5EF4-FFF2-40B4-BE49-F238E27FC236}">
                <a16:creationId xmlns:a16="http://schemas.microsoft.com/office/drawing/2014/main" xmlns="" id="{5B18F726-BECD-4257-9396-74D65E31F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675" y1="33833" x2="572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0" t="21360" r="38000" b="35440"/>
          <a:stretch/>
        </p:blipFill>
        <p:spPr bwMode="auto">
          <a:xfrm>
            <a:off x="6123270" y="2587059"/>
            <a:ext cx="337347" cy="4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xmlns="" id="{15D512D2-18C4-4D46-9496-E10BC7FF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8" b="97203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7" y="1621004"/>
            <a:ext cx="295914" cy="3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 descr="C:\Users\SimonObermeier\Downloads\Fotos\Fotos\IMG_20201009_144843.jpg">
            <a:extLst>
              <a:ext uri="{FF2B5EF4-FFF2-40B4-BE49-F238E27FC236}">
                <a16:creationId xmlns:a16="http://schemas.microsoft.com/office/drawing/2014/main" xmlns="" id="{7DA531CF-71D4-4E71-853D-A01006319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867" b="80133" l="10000" r="84700">
                        <a14:foregroundMark x1="70300" y1="53200" x2="69100" y2="56800"/>
                        <a14:foregroundMark x1="73500" y1="30400" x2="75800" y2="44667"/>
                        <a14:foregroundMark x1="69800" y1="29467" x2="73300" y2="28400"/>
                        <a14:foregroundMark x1="54400" y1="31200" x2="56800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5520" r="15441" b="19440"/>
          <a:stretch/>
        </p:blipFill>
        <p:spPr bwMode="auto">
          <a:xfrm rot="16200000">
            <a:off x="5973972" y="2115852"/>
            <a:ext cx="620294" cy="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xmlns="" id="{5BC4B944-7A0B-4A09-AB2A-56B11BE61BB1}"/>
              </a:ext>
            </a:extLst>
          </p:cNvPr>
          <p:cNvSpPr txBox="1"/>
          <p:nvPr/>
        </p:nvSpPr>
        <p:spPr>
          <a:xfrm>
            <a:off x="7543547" y="1811493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75kg</a:t>
            </a:r>
          </a:p>
          <a:p>
            <a:pPr algn="ctr"/>
            <a:r>
              <a:rPr lang="de-DE" b="1" dirty="0"/>
              <a:t>+</a:t>
            </a:r>
          </a:p>
          <a:p>
            <a:pPr algn="ctr"/>
            <a:r>
              <a:rPr lang="de-DE" b="1" dirty="0"/>
              <a:t>25,7kg</a:t>
            </a:r>
          </a:p>
          <a:p>
            <a:pPr algn="ctr"/>
            <a:r>
              <a:rPr lang="de-DE" b="1" dirty="0"/>
              <a:t>=</a:t>
            </a:r>
          </a:p>
          <a:p>
            <a:pPr algn="ctr"/>
            <a:r>
              <a:rPr lang="de-DE" b="1" dirty="0"/>
              <a:t>100,7kg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FF75DEF4-B978-456C-A4F8-8A42AED71D53}"/>
              </a:ext>
            </a:extLst>
          </p:cNvPr>
          <p:cNvSpPr/>
          <p:nvPr/>
        </p:nvSpPr>
        <p:spPr>
          <a:xfrm>
            <a:off x="6019010" y="3493589"/>
            <a:ext cx="2664000" cy="8968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xmlns="" id="{B65E542D-649A-488D-98F4-D7F214F16CA0}"/>
              </a:ext>
            </a:extLst>
          </p:cNvPr>
          <p:cNvSpPr/>
          <p:nvPr/>
        </p:nvSpPr>
        <p:spPr>
          <a:xfrm>
            <a:off x="6019009" y="4382774"/>
            <a:ext cx="2664000" cy="896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Insgesamt </a:t>
            </a:r>
            <a:r>
              <a:rPr lang="de-DE" sz="1600" b="1" dirty="0">
                <a:solidFill>
                  <a:schemeClr val="tx1"/>
                </a:solidFill>
              </a:rPr>
              <a:t>133,5kg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58,5kg </a:t>
            </a:r>
            <a:r>
              <a:rPr lang="de-DE" sz="1600" dirty="0">
                <a:solidFill>
                  <a:schemeClr val="tx1"/>
                </a:solidFill>
              </a:rPr>
              <a:t>oder </a:t>
            </a:r>
            <a:r>
              <a:rPr lang="de-DE" sz="1600" b="1" dirty="0">
                <a:solidFill>
                  <a:schemeClr val="tx1"/>
                </a:solidFill>
              </a:rPr>
              <a:t>78% </a:t>
            </a:r>
            <a:r>
              <a:rPr lang="de-DE" sz="1600" dirty="0">
                <a:solidFill>
                  <a:schemeClr val="tx1"/>
                </a:solidFill>
              </a:rPr>
              <a:t>Körpergewicht zusätzlich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xmlns="" id="{4B7E10B2-42C5-42CA-B179-6516FEDEF33D}"/>
              </a:ext>
            </a:extLst>
          </p:cNvPr>
          <p:cNvSpPr/>
          <p:nvPr/>
        </p:nvSpPr>
        <p:spPr>
          <a:xfrm>
            <a:off x="3230033" y="1604633"/>
            <a:ext cx="2663999" cy="18910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" name="Picture 10" descr="C:\Users\SimonObermeier\Downloads\IMG_20201009_164011.jpg">
            <a:extLst>
              <a:ext uri="{FF2B5EF4-FFF2-40B4-BE49-F238E27FC236}">
                <a16:creationId xmlns:a16="http://schemas.microsoft.com/office/drawing/2014/main" xmlns="" id="{FDE95500-CB88-4579-8168-F0B4514B1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67" b="73600" l="13000" r="85500">
                        <a14:backgroundMark x1="77900" y1="53900" x2="81425" y2="53300"/>
                        <a14:backgroundMark x1="71225" y1="54200" x2="64325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34486" r="11389" b="24595"/>
          <a:stretch/>
        </p:blipFill>
        <p:spPr bwMode="auto">
          <a:xfrm rot="5400000">
            <a:off x="3182369" y="2163140"/>
            <a:ext cx="1924566" cy="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SimonObermeier\Downloads\Fotos\Fotos\IMG_20201009_145044.jpg">
            <a:extLst>
              <a:ext uri="{FF2B5EF4-FFF2-40B4-BE49-F238E27FC236}">
                <a16:creationId xmlns:a16="http://schemas.microsoft.com/office/drawing/2014/main" xmlns="" id="{F5B107E8-755C-4B14-9466-0F1E45D41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67" b="95700" l="17900" r="87300">
                        <a14:foregroundMark x1="26800" y1="60800" x2="43000" y2="63333"/>
                        <a14:backgroundMark x1="27000" y1="61467" x2="43300" y2="63200"/>
                        <a14:backgroundMark x1="46500" y1="80400" x2="55900" y2="72133"/>
                        <a14:backgroundMark x1="60700" y1="73733" x2="70400" y2="7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32240" r="12800" b="19725"/>
          <a:stretch/>
        </p:blipFill>
        <p:spPr bwMode="auto">
          <a:xfrm>
            <a:off x="3323457" y="2995979"/>
            <a:ext cx="473932" cy="2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SimonObermeier\Downloads\Fotos\Fotos\IMG_20201009_145005.jpg">
            <a:extLst>
              <a:ext uri="{FF2B5EF4-FFF2-40B4-BE49-F238E27FC236}">
                <a16:creationId xmlns:a16="http://schemas.microsoft.com/office/drawing/2014/main" xmlns="" id="{8F8B89C9-D166-4F80-9560-4FFDB7023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675" y1="33833" x2="572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0" t="21360" r="38000" b="35440"/>
          <a:stretch/>
        </p:blipFill>
        <p:spPr bwMode="auto">
          <a:xfrm>
            <a:off x="3334293" y="2587059"/>
            <a:ext cx="337347" cy="4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xmlns="" id="{2B8E0806-88DA-4661-90A4-81C648F6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8" b="97203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0" y="1621004"/>
            <a:ext cx="295914" cy="3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 descr="C:\Users\SimonObermeier\Downloads\Fotos\Fotos\IMG_20201009_144843.jpg">
            <a:extLst>
              <a:ext uri="{FF2B5EF4-FFF2-40B4-BE49-F238E27FC236}">
                <a16:creationId xmlns:a16="http://schemas.microsoft.com/office/drawing/2014/main" xmlns="" id="{FBBCE1FB-0C53-440D-8512-452B0A143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867" b="80133" l="10000" r="84700">
                        <a14:foregroundMark x1="70300" y1="53200" x2="69100" y2="56800"/>
                        <a14:foregroundMark x1="73500" y1="30400" x2="75800" y2="44667"/>
                        <a14:foregroundMark x1="69800" y1="29467" x2="73300" y2="28400"/>
                        <a14:foregroundMark x1="54400" y1="31200" x2="56800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5520" r="15441" b="19440"/>
          <a:stretch/>
        </p:blipFill>
        <p:spPr bwMode="auto">
          <a:xfrm rot="16200000">
            <a:off x="3184995" y="2115852"/>
            <a:ext cx="620294" cy="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xmlns="" id="{932AFD07-7FAA-4D8D-9846-B3CA891D5D0B}"/>
              </a:ext>
            </a:extLst>
          </p:cNvPr>
          <p:cNvSpPr txBox="1"/>
          <p:nvPr/>
        </p:nvSpPr>
        <p:spPr>
          <a:xfrm>
            <a:off x="4754570" y="1811493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75kg</a:t>
            </a:r>
          </a:p>
          <a:p>
            <a:pPr algn="ctr"/>
            <a:r>
              <a:rPr lang="de-DE" b="1" dirty="0"/>
              <a:t>+</a:t>
            </a:r>
          </a:p>
          <a:p>
            <a:pPr algn="ctr"/>
            <a:r>
              <a:rPr lang="de-DE" b="1" dirty="0"/>
              <a:t>25,7kg</a:t>
            </a:r>
          </a:p>
          <a:p>
            <a:pPr algn="ctr"/>
            <a:r>
              <a:rPr lang="de-DE" b="1" dirty="0"/>
              <a:t>=</a:t>
            </a:r>
          </a:p>
          <a:p>
            <a:pPr algn="ctr"/>
            <a:r>
              <a:rPr lang="de-DE" b="1" dirty="0"/>
              <a:t>100,7kg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xmlns="" id="{BBC23541-8A0B-449D-9516-98F53BCF9488}"/>
              </a:ext>
            </a:extLst>
          </p:cNvPr>
          <p:cNvSpPr/>
          <p:nvPr/>
        </p:nvSpPr>
        <p:spPr>
          <a:xfrm>
            <a:off x="3230033" y="3493589"/>
            <a:ext cx="2664000" cy="8968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225E956F-298F-45C0-B9AB-616A03835C6C}"/>
              </a:ext>
            </a:extLst>
          </p:cNvPr>
          <p:cNvSpPr/>
          <p:nvPr/>
        </p:nvSpPr>
        <p:spPr>
          <a:xfrm>
            <a:off x="3230032" y="4382774"/>
            <a:ext cx="2664000" cy="896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Insgesamt </a:t>
            </a:r>
            <a:r>
              <a:rPr lang="de-DE" sz="1600" b="1" dirty="0">
                <a:solidFill>
                  <a:schemeClr val="tx1"/>
                </a:solidFill>
              </a:rPr>
              <a:t>102,5kg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27,5kg</a:t>
            </a:r>
            <a:r>
              <a:rPr lang="de-DE" sz="1600" dirty="0">
                <a:solidFill>
                  <a:schemeClr val="tx1"/>
                </a:solidFill>
              </a:rPr>
              <a:t> oder </a:t>
            </a:r>
            <a:r>
              <a:rPr lang="de-DE" sz="1600" b="1" dirty="0">
                <a:solidFill>
                  <a:schemeClr val="tx1"/>
                </a:solidFill>
              </a:rPr>
              <a:t>37%</a:t>
            </a:r>
            <a:r>
              <a:rPr lang="de-DE" sz="1600" dirty="0">
                <a:solidFill>
                  <a:schemeClr val="tx1"/>
                </a:solidFill>
              </a:rPr>
              <a:t> Körpergewicht zusätzlich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xmlns="" id="{CFEBBFF2-0ED7-4979-938F-079DF4CF5A44}"/>
              </a:ext>
            </a:extLst>
          </p:cNvPr>
          <p:cNvSpPr/>
          <p:nvPr/>
        </p:nvSpPr>
        <p:spPr>
          <a:xfrm>
            <a:off x="457199" y="5390171"/>
            <a:ext cx="8225810" cy="10553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Gesamtmasse Trupp</a:t>
            </a:r>
            <a:r>
              <a:rPr lang="de-DE" sz="1600" b="1" dirty="0">
                <a:solidFill>
                  <a:schemeClr val="tx1"/>
                </a:solidFill>
              </a:rPr>
              <a:t>: 340,9kg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1"/>
                </a:solidFill>
              </a:rPr>
              <a:t>115,9kg </a:t>
            </a:r>
            <a:r>
              <a:rPr lang="de-DE" sz="1600" dirty="0">
                <a:solidFill>
                  <a:schemeClr val="tx1"/>
                </a:solidFill>
              </a:rPr>
              <a:t>PSA und Ausrüstung werden mitgenommen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Im Schnitt: </a:t>
            </a:r>
            <a:r>
              <a:rPr lang="de-DE" sz="1600" b="1" dirty="0">
                <a:solidFill>
                  <a:schemeClr val="tx1"/>
                </a:solidFill>
              </a:rPr>
              <a:t>38,6kg</a:t>
            </a:r>
            <a:r>
              <a:rPr lang="de-DE" sz="1600" dirty="0">
                <a:solidFill>
                  <a:schemeClr val="tx1"/>
                </a:solidFill>
              </a:rPr>
              <a:t> Masse/</a:t>
            </a:r>
            <a:r>
              <a:rPr lang="de-DE" sz="1600" dirty="0" err="1">
                <a:solidFill>
                  <a:schemeClr val="tx1"/>
                </a:solidFill>
              </a:rPr>
              <a:t>Truppmitglied</a:t>
            </a:r>
            <a:r>
              <a:rPr lang="de-DE" sz="1600" dirty="0">
                <a:solidFill>
                  <a:schemeClr val="tx1"/>
                </a:solidFill>
              </a:rPr>
              <a:t> zusätzlich (entspricht </a:t>
            </a:r>
            <a:r>
              <a:rPr lang="de-DE" sz="1600" b="1" dirty="0">
                <a:solidFill>
                  <a:schemeClr val="tx1"/>
                </a:solidFill>
              </a:rPr>
              <a:t>52%</a:t>
            </a:r>
            <a:r>
              <a:rPr lang="de-DE" sz="1600" dirty="0">
                <a:solidFill>
                  <a:schemeClr val="tx1"/>
                </a:solidFill>
              </a:rPr>
              <a:t> Körpergewicht)</a:t>
            </a:r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xmlns="" id="{166B8AAD-E600-4C11-8FEF-21B235A1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1" b="99499" l="3306" r="97521">
                        <a14:foregroundMark x1="38017" y1="47118" x2="38017" y2="47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3" y="3584474"/>
            <a:ext cx="221116" cy="7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 descr="C:\Users\SimonObermeier\Downloads\Fotos\Fotos\IMG_20201009_145053.jpg">
            <a:extLst>
              <a:ext uri="{FF2B5EF4-FFF2-40B4-BE49-F238E27FC236}">
                <a16:creationId xmlns:a16="http://schemas.microsoft.com/office/drawing/2014/main" xmlns="" id="{E92885E2-611C-42FF-94D4-F20DBE165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500" b="71600" l="9100" r="81700">
                        <a14:backgroundMark x1="10550" y1="32100" x2="74000" y2="53400"/>
                        <a14:backgroundMark x1="74075" y1="54000" x2="6567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0" t="25200" r="17120" b="27760"/>
          <a:stretch/>
        </p:blipFill>
        <p:spPr bwMode="auto">
          <a:xfrm rot="1591433">
            <a:off x="462375" y="3699747"/>
            <a:ext cx="1048047" cy="4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SimonObermeier\Downloads\Fotos\Fotos\IMG_20201009_144944.jpg">
            <a:extLst>
              <a:ext uri="{FF2B5EF4-FFF2-40B4-BE49-F238E27FC236}">
                <a16:creationId xmlns:a16="http://schemas.microsoft.com/office/drawing/2014/main" xmlns="" id="{5B1E49C0-1E73-480B-957C-D96EC3A29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067" b="73200" l="22875" r="61400">
                        <a14:foregroundMark x1="31900" y1="65200" x2="27200" y2="70133"/>
                        <a14:foregroundMark x1="33700" y1="59733" x2="40000" y2="52800"/>
                        <a14:foregroundMark x1="36600" y1="59733" x2="34300" y2="62400"/>
                        <a14:foregroundMark x1="31700" y1="65600" x2="31800" y2="62800"/>
                        <a14:foregroundMark x1="59400" y1="21867" x2="59500" y2="31467"/>
                        <a14:foregroundMark x1="53800" y1="57600" x2="53800" y2="59333"/>
                        <a14:backgroundMark x1="42700" y1="54933" x2="35800" y2="6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0" t="12720" r="38000" b="25200"/>
          <a:stretch/>
        </p:blipFill>
        <p:spPr bwMode="auto">
          <a:xfrm>
            <a:off x="3347838" y="3646684"/>
            <a:ext cx="505389" cy="5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SimonObermeier\Downloads\Fotos\Fotos\IMG_20201009_145015.jpg">
            <a:extLst>
              <a:ext uri="{FF2B5EF4-FFF2-40B4-BE49-F238E27FC236}">
                <a16:creationId xmlns:a16="http://schemas.microsoft.com/office/drawing/2014/main" xmlns="" id="{DB5A980E-DE43-44F2-8706-3D4B81FE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967" b="80233" l="15575" r="76025">
                        <a14:foregroundMark x1="63050" y1="44800" x2="68150" y2="61500"/>
                        <a14:foregroundMark x1="40025" y1="29700" x2="41300" y2="24500"/>
                        <a14:foregroundMark x1="39950" y1="26600" x2="39500" y2="28100"/>
                        <a14:foregroundMark x1="41525" y1="24800" x2="44375" y2="25000"/>
                        <a14:foregroundMark x1="44600" y1="25400" x2="45725" y2="26800"/>
                        <a14:foregroundMark x1="45725" y1="27000" x2="46100" y2="2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22640" r="23600" b="21040"/>
          <a:stretch/>
        </p:blipFill>
        <p:spPr bwMode="auto">
          <a:xfrm>
            <a:off x="6043019" y="3517478"/>
            <a:ext cx="630181" cy="4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C:\Users\SimonObermeier\Downloads\Fotos\Fotos\IMG_20201009_145117.jpg">
            <a:extLst>
              <a:ext uri="{FF2B5EF4-FFF2-40B4-BE49-F238E27FC236}">
                <a16:creationId xmlns:a16="http://schemas.microsoft.com/office/drawing/2014/main" xmlns="" id="{B331E518-5071-4705-8523-FC8B3013C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7267" l="4875" r="92250">
                        <a14:foregroundMark x1="45300" y1="74667" x2="54500" y2="78133"/>
                        <a14:foregroundMark x1="10200" y1="17333" x2="18600" y2="12400"/>
                        <a14:backgroundMark x1="71200" y1="85333" x2="14200" y2="63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0480" r="6720" b="11240"/>
          <a:stretch/>
        </p:blipFill>
        <p:spPr bwMode="auto">
          <a:xfrm>
            <a:off x="6641406" y="3908593"/>
            <a:ext cx="752043" cy="4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xmlns="" id="{2A4644B8-97C6-432A-AC1B-A771A20A9A01}"/>
              </a:ext>
            </a:extLst>
          </p:cNvPr>
          <p:cNvSpPr txBox="1"/>
          <p:nvPr/>
        </p:nvSpPr>
        <p:spPr>
          <a:xfrm>
            <a:off x="1981737" y="37263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4,2kg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xmlns="" id="{9EA0518F-E2E1-4A34-9748-38045A2D7265}"/>
              </a:ext>
            </a:extLst>
          </p:cNvPr>
          <p:cNvSpPr txBox="1"/>
          <p:nvPr/>
        </p:nvSpPr>
        <p:spPr>
          <a:xfrm>
            <a:off x="4758701" y="37263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1,8kg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xmlns="" id="{9D783AD0-0D41-475F-A946-9E956CA4BE8B}"/>
              </a:ext>
            </a:extLst>
          </p:cNvPr>
          <p:cNvSpPr txBox="1"/>
          <p:nvPr/>
        </p:nvSpPr>
        <p:spPr>
          <a:xfrm>
            <a:off x="7543547" y="362587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32,8kg</a:t>
            </a:r>
          </a:p>
          <a:p>
            <a:pPr algn="ctr"/>
            <a:r>
              <a:rPr lang="de-DE" b="1" dirty="0"/>
              <a:t>(11,2kg)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49E9045-47E1-453B-A31F-DBFC3140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FB49-D350-4542-A6FB-D25F1A8AB423}" type="datetime1">
              <a:rPr lang="de-DE" smtClean="0"/>
              <a:t>04.06.2021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4C67725-D2BB-46A9-A3D0-45F5FB62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7D0B724-7032-42C3-A380-27F2E1AA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7</a:t>
            </a:fld>
            <a:endParaRPr lang="de-DE"/>
          </a:p>
        </p:txBody>
      </p:sp>
      <p:pic>
        <p:nvPicPr>
          <p:cNvPr id="3074" name="Picture 2" descr="Dräger 5520 Parat Brand-Fluchthaube in Einer Nylon-Tasche | Effektive  Rettungshaube zum Schutz vor Brandgasen, Kohlenmonoxid (CO): Amazon.de:  Baumarkt">
            <a:extLst>
              <a:ext uri="{FF2B5EF4-FFF2-40B4-BE49-F238E27FC236}">
                <a16:creationId xmlns:a16="http://schemas.microsoft.com/office/drawing/2014/main" xmlns="" id="{64A41A24-3B9D-4A8B-9DD5-4A3860AE7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296" b="97465" l="1070" r="89840">
                        <a14:foregroundMark x1="50802" y1="89859" x2="64439" y2="93803"/>
                        <a14:foregroundMark x1="64439" y1="93803" x2="68449" y2="91268"/>
                        <a14:foregroundMark x1="49465" y1="92113" x2="37166" y2="97465"/>
                        <a14:foregroundMark x1="37166" y1="97465" x2="22995" y2="97746"/>
                        <a14:foregroundMark x1="22995" y1="97746" x2="15241" y2="93803"/>
                        <a14:foregroundMark x1="9091" y1="87042" x2="9091" y2="87042"/>
                        <a14:foregroundMark x1="9091" y1="17746" x2="2674" y2="30704"/>
                        <a14:foregroundMark x1="2674" y1="30704" x2="1070" y2="61690"/>
                        <a14:foregroundMark x1="1070" y1="61690" x2="775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" r="17828"/>
          <a:stretch/>
        </p:blipFill>
        <p:spPr bwMode="auto">
          <a:xfrm>
            <a:off x="1238768" y="3530611"/>
            <a:ext cx="445656" cy="4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rePAX® Kennzeichnungsholster Nürnberg für Türkennzeichnung -  Meier-Medizintechnik">
            <a:extLst>
              <a:ext uri="{FF2B5EF4-FFF2-40B4-BE49-F238E27FC236}">
                <a16:creationId xmlns:a16="http://schemas.microsoft.com/office/drawing/2014/main" xmlns="" id="{3EC58214-8F79-4944-A035-5561D3740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91" b="98182" l="10000" r="90000">
                        <a14:foregroundMark x1="32935" y1="90114" x2="34130" y2="97273"/>
                        <a14:foregroundMark x1="34130" y1="97273" x2="41304" y2="97955"/>
                        <a14:foregroundMark x1="41304" y1="97955" x2="63043" y2="93523"/>
                        <a14:foregroundMark x1="63043" y1="93523" x2="65978" y2="90682"/>
                        <a14:foregroundMark x1="33370" y1="97386" x2="40435" y2="98409"/>
                        <a14:foregroundMark x1="40435" y1="98409" x2="47609" y2="96591"/>
                        <a14:foregroundMark x1="39565" y1="27273" x2="41196" y2="2841"/>
                        <a14:foregroundMark x1="41196" y1="2841" x2="54022" y2="26136"/>
                        <a14:foregroundMark x1="64022" y1="5568" x2="64565" y2="1591"/>
                        <a14:foregroundMark x1="50326" y1="78636" x2="51087" y2="78182"/>
                        <a14:foregroundMark x1="48152" y1="80000" x2="51413" y2="8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836"/>
          <a:stretch/>
        </p:blipFill>
        <p:spPr bwMode="auto">
          <a:xfrm>
            <a:off x="1691572" y="3719798"/>
            <a:ext cx="272164" cy="6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2286000"/>
            <a:ext cx="8305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de-DE" sz="4800" b="1"/>
          </a:p>
          <a:p>
            <a:pPr algn="ctr">
              <a:buFontTx/>
              <a:buNone/>
            </a:pPr>
            <a:r>
              <a:rPr lang="de-DE" sz="4800" b="1"/>
              <a:t>http://www.lz-altstadt.de</a:t>
            </a:r>
          </a:p>
          <a:p>
            <a:endParaRPr lang="de-DE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14A7B632-EEF2-4481-8EC9-2195AFBB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7A24-3DE3-48CE-BA54-45853814EFC7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C8EBFF3-64A1-4902-9003-8C652D82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S. Obermeier - Löschzug Altstadt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AA9565A-A12A-4871-B05E-E5BCEE6A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1C0A-B211-4E55-89C8-7C4E281B3FB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396041"/>
      </p:ext>
    </p:extLst>
  </p:cSld>
  <p:clrMapOvr>
    <a:masterClrMapping/>
  </p:clrMapOvr>
</p:sld>
</file>

<file path=ppt/theme/theme1.xml><?xml version="1.0" encoding="utf-8"?>
<a:theme xmlns:a="http://schemas.openxmlformats.org/drawingml/2006/main" name="LZ Altstadt Vorlage (2)">
  <a:themeElements>
    <a:clrScheme name="LZ Altstadt">
      <a:dk1>
        <a:srgbClr val="000000"/>
      </a:dk1>
      <a:lt1>
        <a:srgbClr val="FFFFFF"/>
      </a:lt1>
      <a:dk2>
        <a:srgbClr val="D22027"/>
      </a:dk2>
      <a:lt2>
        <a:srgbClr val="918F90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HV 2015.pptx" id="{954FDBA6-A6C3-4C12-AFD9-A8D4530AC5FA}" vid="{361410EF-06AE-4731-ABD1-4D1E2F572C3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593CCA8947349AB45FF95B02C8778" ma:contentTypeVersion="6" ma:contentTypeDescription="Ein neues Dokument erstellen." ma:contentTypeScope="" ma:versionID="aa3ce77bbb3868334a099c44b6d792b0">
  <xsd:schema xmlns:xsd="http://www.w3.org/2001/XMLSchema" xmlns:xs="http://www.w3.org/2001/XMLSchema" xmlns:p="http://schemas.microsoft.com/office/2006/metadata/properties" xmlns:ns2="b1d6f3b8-3bf3-4873-8fcf-3abafbeaae37" targetNamespace="http://schemas.microsoft.com/office/2006/metadata/properties" ma:root="true" ma:fieldsID="acc2785e42ab73e50dbfffcc7ec616f7" ns2:_="">
    <xsd:import namespace="b1d6f3b8-3bf3-4873-8fcf-3abafbeaa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6f3b8-3bf3-4873-8fcf-3abafbeaa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945EC-B627-4F30-9054-76AC3663F170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b1d6f3b8-3bf3-4873-8fcf-3abafbeaae3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CE79B8-E0E0-43E8-9C64-D1141446D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6f3b8-3bf3-4873-8fcf-3abafbeaa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40BB8-A3D7-4BF6-8C7E-F2B17B9B42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LZ Altstadt Vorlage (2)</Template>
  <TotalTime>0</TotalTime>
  <Words>344</Words>
  <Application>Microsoft Office PowerPoint</Application>
  <PresentationFormat>Bildschirmpräsentation (4:3)</PresentationFormat>
  <Paragraphs>133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LZ Altstadt Vorlage (2)</vt:lpstr>
      <vt:lpstr>Vorgehen im 3er-Trupp</vt:lpstr>
      <vt:lpstr>Gewicht PSA</vt:lpstr>
      <vt:lpstr>Gewicht Zusatzausrüstung</vt:lpstr>
      <vt:lpstr>Exkurs: Halligan vs. Feuerwehraxt</vt:lpstr>
      <vt:lpstr>Ausrüstungsverteilung 2er-Trupp</vt:lpstr>
      <vt:lpstr>Aufgaben 3er-Trupp</vt:lpstr>
      <vt:lpstr>Ausrüstungsverteilung 3er-Trupp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Obermeier</dc:creator>
  <cp:lastModifiedBy>Katharina </cp:lastModifiedBy>
  <cp:revision>78</cp:revision>
  <dcterms:created xsi:type="dcterms:W3CDTF">2020-10-09T14:04:06Z</dcterms:created>
  <dcterms:modified xsi:type="dcterms:W3CDTF">2021-06-04T18:59:49Z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0x01010032C593CCA8947349AB45FF95B02C8778</vt:lpwstr>
  </property>
</Properties>
</file>